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Red Hat Text Medium"/>
      <p:regular r:id="rId26"/>
      <p:bold r:id="rId27"/>
      <p:italic r:id="rId28"/>
      <p:boldItalic r:id="rId29"/>
    </p:embeddedFont>
    <p:embeddedFont>
      <p:font typeface="Red Hat Display Medium"/>
      <p:regular r:id="rId30"/>
      <p:bold r:id="rId31"/>
      <p:italic r:id="rId32"/>
      <p:boldItalic r:id="rId33"/>
    </p:embeddedFont>
    <p:embeddedFont>
      <p:font typeface="Red Hat Display"/>
      <p:regular r:id="rId34"/>
      <p:bold r:id="rId35"/>
      <p:italic r:id="rId36"/>
      <p:boldItalic r:id="rId37"/>
    </p:embeddedFont>
    <p:embeddedFont>
      <p:font typeface="Red Hat Tex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Text-italic.fntdata"/><Relationship Id="rId20" Type="http://schemas.openxmlformats.org/officeDocument/2006/relationships/slide" Target="slides/slide15.xml"/><Relationship Id="rId41" Type="http://schemas.openxmlformats.org/officeDocument/2006/relationships/font" Target="fonts/RedHatText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edHatTextMedium-regular.fntdata"/><Relationship Id="rId25" Type="http://schemas.openxmlformats.org/officeDocument/2006/relationships/slide" Target="slides/slide20.xml"/><Relationship Id="rId28" Type="http://schemas.openxmlformats.org/officeDocument/2006/relationships/font" Target="fonts/RedHatTextMedium-italic.fntdata"/><Relationship Id="rId27" Type="http://schemas.openxmlformats.org/officeDocument/2006/relationships/font" Target="fonts/RedHatTex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edHatTex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edHatDisplayMedium-bold.fntdata"/><Relationship Id="rId30" Type="http://schemas.openxmlformats.org/officeDocument/2006/relationships/font" Target="fonts/RedHatDisplayMedium-regular.fntdata"/><Relationship Id="rId11" Type="http://schemas.openxmlformats.org/officeDocument/2006/relationships/slide" Target="slides/slide6.xml"/><Relationship Id="rId33" Type="http://schemas.openxmlformats.org/officeDocument/2006/relationships/font" Target="fonts/RedHatDisplay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RedHatDisplayMedium-italic.fntdata"/><Relationship Id="rId13" Type="http://schemas.openxmlformats.org/officeDocument/2006/relationships/slide" Target="slides/slide8.xml"/><Relationship Id="rId35" Type="http://schemas.openxmlformats.org/officeDocument/2006/relationships/font" Target="fonts/RedHatDisplay-bold.fntdata"/><Relationship Id="rId12" Type="http://schemas.openxmlformats.org/officeDocument/2006/relationships/slide" Target="slides/slide7.xml"/><Relationship Id="rId34" Type="http://schemas.openxmlformats.org/officeDocument/2006/relationships/font" Target="fonts/RedHatDisplay-regular.fntdata"/><Relationship Id="rId15" Type="http://schemas.openxmlformats.org/officeDocument/2006/relationships/slide" Target="slides/slide10.xml"/><Relationship Id="rId37" Type="http://schemas.openxmlformats.org/officeDocument/2006/relationships/font" Target="fonts/RedHatDisplay-boldItalic.fntdata"/><Relationship Id="rId14" Type="http://schemas.openxmlformats.org/officeDocument/2006/relationships/slide" Target="slides/slide9.xml"/><Relationship Id="rId36" Type="http://schemas.openxmlformats.org/officeDocument/2006/relationships/font" Target="fonts/RedHatDisplay-italic.fntdata"/><Relationship Id="rId17" Type="http://schemas.openxmlformats.org/officeDocument/2006/relationships/slide" Target="slides/slide12.xml"/><Relationship Id="rId39" Type="http://schemas.openxmlformats.org/officeDocument/2006/relationships/font" Target="fonts/RedHatText-bold.fntdata"/><Relationship Id="rId16" Type="http://schemas.openxmlformats.org/officeDocument/2006/relationships/slide" Target="slides/slide11.xml"/><Relationship Id="rId38" Type="http://schemas.openxmlformats.org/officeDocument/2006/relationships/font" Target="fonts/RedHatTex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3c7dea7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3c7dea7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e4a9e2c8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7e4a9e2c8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0e9c175a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80e9c175a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cf276378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7cf276378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7e4a9e2c81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7e4a9e2c81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81e36df4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81e36df4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e4a9e2c81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7e4a9e2c81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7e4a9e2c81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7e4a9e2c81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e4a9e2c81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7e4a9e2c81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8214fb360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8214fb360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1b2807aff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1b2807aff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69c4d0f24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69c4d0f24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234bf4836e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234bf4836e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3c7dea77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3c7dea77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214fb360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214fb360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214fb360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8214fb360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cf276378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cf276378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e4a9e2c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e4a9e2c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cf276378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7cf276378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e4a9e2c8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7e4a9e2c8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976653" y="3729441"/>
            <a:ext cx="7533300" cy="9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976803" y="2572161"/>
            <a:ext cx="7533300" cy="9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976653" y="4889316"/>
            <a:ext cx="2040300" cy="6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" name="Google Shape;12;p2"/>
          <p:cNvSpPr txBox="1"/>
          <p:nvPr>
            <p:ph idx="3" type="subTitle"/>
          </p:nvPr>
        </p:nvSpPr>
        <p:spPr>
          <a:xfrm>
            <a:off x="3364778" y="4889316"/>
            <a:ext cx="2040300" cy="6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3" name="Google Shape;13;p2" title="rh-summit-connect-wordmark-2024-RGB_noda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359" y="763600"/>
            <a:ext cx="1767576" cy="14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#2">
  <p:cSld name="CUSTOM_4_17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885050" y="8717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cxnSp>
        <p:nvCxnSpPr>
          <p:cNvPr id="72" name="Google Shape;72;p11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1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idx="2" type="subTitle"/>
          </p:nvPr>
        </p:nvSpPr>
        <p:spPr>
          <a:xfrm>
            <a:off x="885125" y="1424950"/>
            <a:ext cx="10422000" cy="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3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  <p:sp>
        <p:nvSpPr>
          <p:cNvPr id="77" name="Google Shape;77;p11"/>
          <p:cNvSpPr txBox="1"/>
          <p:nvPr>
            <p:ph idx="4" type="body"/>
          </p:nvPr>
        </p:nvSpPr>
        <p:spPr>
          <a:xfrm>
            <a:off x="2438400" y="2286000"/>
            <a:ext cx="7315200" cy="36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04800" lvl="1" marL="9144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2pPr>
            <a:lvl3pPr indent="-304800" lvl="2" marL="13716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3pPr>
            <a:lvl4pPr indent="-304800" lvl="3" marL="18288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4pPr>
            <a:lvl5pPr indent="-304800" lvl="4" marL="22860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5pPr>
            <a:lvl6pPr indent="-304800" lvl="5" marL="27432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6pPr>
            <a:lvl7pPr indent="-304800" lvl="6" marL="32004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7pPr>
            <a:lvl8pPr indent="-304800" lvl="7" marL="36576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8pPr>
            <a:lvl9pPr indent="-304800" lvl="8" marL="4114800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･"/>
              <a:defRPr sz="1200"/>
            </a:lvl9pPr>
          </a:lstStyle>
          <a:p/>
        </p:txBody>
      </p:sp>
      <p:pic>
        <p:nvPicPr>
          <p:cNvPr id="78" name="Google Shape;7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976653" y="3729441"/>
            <a:ext cx="7533300" cy="9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976803" y="2572161"/>
            <a:ext cx="7533300" cy="9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976653" y="4889316"/>
            <a:ext cx="2040300" cy="6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3" type="subTitle"/>
          </p:nvPr>
        </p:nvSpPr>
        <p:spPr>
          <a:xfrm>
            <a:off x="3364778" y="4889316"/>
            <a:ext cx="2040300" cy="6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0" name="Google Shape;20;p3" title="rh-summit-connect-wordmark-2024-RGB-red-reverse_noda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359" y="763600"/>
            <a:ext cx="1767576" cy="14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Light #1">
  <p:cSld name="CUSTOM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Light #2">
  <p:cSld name="CUSTOM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Dark #1">
  <p:cSld name="CUSTOM_2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Dark #2">
  <p:cSld name="CUSTOM_2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7" name="Google Shape;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- Light">
  <p:cSld name="CUSTOM_2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1954" y="41978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304" y="496588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7304" y="41978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1954" y="4965884"/>
            <a:ext cx="455950" cy="4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/>
        </p:nvSpPr>
        <p:spPr>
          <a:xfrm>
            <a:off x="1597975" y="419780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 sz="1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4" name="Google Shape;44;p8"/>
          <p:cNvSpPr txBox="1"/>
          <p:nvPr/>
        </p:nvSpPr>
        <p:spPr>
          <a:xfrm>
            <a:off x="1597975" y="496585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 sz="1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5942625" y="419775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facebook.com/redhatinc</a:t>
            </a:r>
            <a:endParaRPr sz="1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6" name="Google Shape;46;p8"/>
          <p:cNvSpPr txBox="1"/>
          <p:nvPr/>
        </p:nvSpPr>
        <p:spPr>
          <a:xfrm>
            <a:off x="5942625" y="496580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 sz="1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901292" y="2505150"/>
            <a:ext cx="4894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Thank you</a:t>
            </a:r>
            <a:endParaRPr sz="72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8" name="Google Shape;48;p8" title="rh-summit-connect-wordmark-2024-RGB_nodat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5359" y="763600"/>
            <a:ext cx="1767576" cy="14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- Dark">
  <p:cSld name="CUSTOM_2_1_1_1_1_1_1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1954" y="41978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304" y="496588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7304" y="41978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1954" y="4965884"/>
            <a:ext cx="455950" cy="4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/>
        </p:nvSpPr>
        <p:spPr>
          <a:xfrm>
            <a:off x="1597975" y="419780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 sz="15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1597975" y="496585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 sz="15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5942625" y="419775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facebook.com/redhatinc</a:t>
            </a:r>
            <a:endParaRPr sz="15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5942625" y="496580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 sz="15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901292" y="2505150"/>
            <a:ext cx="4894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Thank you</a:t>
            </a:r>
            <a:endParaRPr sz="72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60" name="Google Shape;60;p9" title="rh-summit-connect-wordmark-2024-RGB-red-reverse_nodate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5359" y="763600"/>
            <a:ext cx="1767576" cy="14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#1">
  <p:cSld name="CUSTOM_4_18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64" name="Google Shape;64;p10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0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0"/>
          <p:cNvSpPr txBox="1"/>
          <p:nvPr>
            <p:ph idx="2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  <p:pic>
        <p:nvPicPr>
          <p:cNvPr id="68" name="Google Shape;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▸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indent="-317500" lvl="1" marL="9144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indent="-317500" lvl="2" marL="13716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indent="-317500" lvl="3" marL="18288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indent="-317500" lvl="4" marL="22860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indent="-317500" lvl="5" marL="27432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indent="-317500" lvl="6" marL="32004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indent="-317500" lvl="7" marL="36576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indent="-317500" lvl="8" marL="4114800" rtl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400"/>
              <a:buFont typeface="Red Hat Text"/>
              <a:buChar char="･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hyperlink" Target="mailto:mthirion@redhat.com" TargetMode="External"/><Relationship Id="rId5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lean.org/lexicon-terms/value-stream-mappin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learnwardleymapp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idx="1" type="subTitle"/>
          </p:nvPr>
        </p:nvSpPr>
        <p:spPr>
          <a:xfrm>
            <a:off x="976653" y="3729441"/>
            <a:ext cx="7533300" cy="9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</a:t>
            </a:r>
            <a:r>
              <a:rPr lang="en"/>
              <a:t>DevOps</a:t>
            </a:r>
            <a:r>
              <a:rPr lang="en"/>
              <a:t> meets Platform Engineering</a:t>
            </a:r>
            <a:endParaRPr/>
          </a:p>
        </p:txBody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976803" y="2572161"/>
            <a:ext cx="7533300" cy="9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 vs Self Service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/>
          <p:nvPr/>
        </p:nvSpPr>
        <p:spPr>
          <a:xfrm>
            <a:off x="6346300" y="2271200"/>
            <a:ext cx="2529600" cy="3543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92" name="Google Shape;192;p21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servicing</a:t>
            </a:r>
            <a:endParaRPr/>
          </a:p>
        </p:txBody>
      </p:sp>
      <p:cxnSp>
        <p:nvCxnSpPr>
          <p:cNvPr id="194" name="Google Shape;194;p21"/>
          <p:cNvCxnSpPr/>
          <p:nvPr/>
        </p:nvCxnSpPr>
        <p:spPr>
          <a:xfrm flipH="1" rot="10800000">
            <a:off x="2900125" y="2271200"/>
            <a:ext cx="14700" cy="35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21"/>
          <p:cNvCxnSpPr/>
          <p:nvPr/>
        </p:nvCxnSpPr>
        <p:spPr>
          <a:xfrm>
            <a:off x="2922375" y="5807675"/>
            <a:ext cx="51603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21"/>
          <p:cNvSpPr txBox="1"/>
          <p:nvPr/>
        </p:nvSpPr>
        <p:spPr>
          <a:xfrm rot="-5400000">
            <a:off x="1916258" y="3995925"/>
            <a:ext cx="14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Value chain</a:t>
            </a:r>
            <a:endParaRPr b="1"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4619108" y="5846125"/>
            <a:ext cx="14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Tech maturity</a:t>
            </a:r>
            <a:endParaRPr b="1"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98" name="Google Shape;198;p21"/>
          <p:cNvCxnSpPr/>
          <p:nvPr/>
        </p:nvCxnSpPr>
        <p:spPr>
          <a:xfrm flipH="1" rot="10800000">
            <a:off x="4579830" y="2253622"/>
            <a:ext cx="14700" cy="35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1"/>
          <p:cNvCxnSpPr/>
          <p:nvPr/>
        </p:nvCxnSpPr>
        <p:spPr>
          <a:xfrm flipH="1" rot="10800000">
            <a:off x="6331606" y="2263095"/>
            <a:ext cx="14700" cy="3543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21"/>
          <p:cNvSpPr/>
          <p:nvPr/>
        </p:nvSpPr>
        <p:spPr>
          <a:xfrm>
            <a:off x="5058518" y="2130328"/>
            <a:ext cx="809100" cy="575700"/>
          </a:xfrm>
          <a:prstGeom prst="ellipse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ed Hat Text"/>
                <a:ea typeface="Red Hat Text"/>
                <a:cs typeface="Red Hat Text"/>
                <a:sym typeface="Red Hat Text"/>
              </a:rPr>
              <a:t>Web site (API)</a:t>
            </a:r>
            <a:endParaRPr sz="8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6563732" y="5193688"/>
            <a:ext cx="516000" cy="465000"/>
          </a:xfrm>
          <a:prstGeom prst="ellipse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ed Hat Text"/>
                <a:ea typeface="Red Hat Text"/>
                <a:cs typeface="Red Hat Text"/>
                <a:sym typeface="Red Hat Text"/>
              </a:rPr>
              <a:t>VM</a:t>
            </a:r>
            <a:endParaRPr sz="8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3420775" y="4316962"/>
            <a:ext cx="547500" cy="465000"/>
          </a:xfrm>
          <a:prstGeom prst="ellipse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ed Hat Text"/>
                <a:ea typeface="Red Hat Text"/>
                <a:cs typeface="Red Hat Text"/>
                <a:sym typeface="Red Hat Text"/>
              </a:rPr>
              <a:t>Unit Tests</a:t>
            </a:r>
            <a:endParaRPr b="1" sz="6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3198350" y="2826237"/>
            <a:ext cx="547500" cy="465000"/>
          </a:xfrm>
          <a:prstGeom prst="ellipse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ed Hat Text"/>
                <a:ea typeface="Red Hat Text"/>
                <a:cs typeface="Red Hat Text"/>
                <a:sym typeface="Red Hat Text"/>
              </a:rPr>
              <a:t>Acc Tests</a:t>
            </a:r>
            <a:endParaRPr b="1" sz="6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4296650" y="3126437"/>
            <a:ext cx="547500" cy="465000"/>
          </a:xfrm>
          <a:prstGeom prst="ellipse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ed Hat Text"/>
                <a:ea typeface="Red Hat Text"/>
                <a:cs typeface="Red Hat Text"/>
                <a:sym typeface="Red Hat Text"/>
              </a:rPr>
              <a:t>perf Tests</a:t>
            </a:r>
            <a:endParaRPr b="1" sz="6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205" name="Google Shape;205;p21"/>
          <p:cNvCxnSpPr>
            <a:stCxn id="203" idx="6"/>
            <a:endCxn id="204" idx="1"/>
          </p:cNvCxnSpPr>
          <p:nvPr/>
        </p:nvCxnSpPr>
        <p:spPr>
          <a:xfrm>
            <a:off x="3745850" y="3058737"/>
            <a:ext cx="630900" cy="13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1"/>
          <p:cNvCxnSpPr>
            <a:stCxn id="204" idx="4"/>
            <a:endCxn id="202" idx="0"/>
          </p:cNvCxnSpPr>
          <p:nvPr/>
        </p:nvCxnSpPr>
        <p:spPr>
          <a:xfrm flipH="1">
            <a:off x="3694400" y="3591437"/>
            <a:ext cx="876000" cy="7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1"/>
          <p:cNvCxnSpPr>
            <a:stCxn id="200" idx="2"/>
            <a:endCxn id="203" idx="7"/>
          </p:cNvCxnSpPr>
          <p:nvPr/>
        </p:nvCxnSpPr>
        <p:spPr>
          <a:xfrm flipH="1">
            <a:off x="3665618" y="2418178"/>
            <a:ext cx="1392900" cy="47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1"/>
          <p:cNvCxnSpPr>
            <a:stCxn id="202" idx="6"/>
          </p:cNvCxnSpPr>
          <p:nvPr/>
        </p:nvCxnSpPr>
        <p:spPr>
          <a:xfrm>
            <a:off x="3968275" y="4549462"/>
            <a:ext cx="2619000" cy="86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21"/>
          <p:cNvSpPr txBox="1"/>
          <p:nvPr/>
        </p:nvSpPr>
        <p:spPr>
          <a:xfrm>
            <a:off x="6977850" y="3590875"/>
            <a:ext cx="1416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Commodity / Self Service</a:t>
            </a:r>
            <a:endParaRPr sz="1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 txBox="1"/>
          <p:nvPr>
            <p:ph type="title"/>
          </p:nvPr>
        </p:nvSpPr>
        <p:spPr>
          <a:xfrm>
            <a:off x="447775" y="1084550"/>
            <a:ext cx="91842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DevOps</a:t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5400000">
            <a:off x="1572926" y="3301750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17" name="Google Shape;217;p22"/>
          <p:cNvSpPr/>
          <p:nvPr/>
        </p:nvSpPr>
        <p:spPr>
          <a:xfrm rot="5400000">
            <a:off x="3022751" y="3301750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18" name="Google Shape;218;p22"/>
          <p:cNvSpPr/>
          <p:nvPr/>
        </p:nvSpPr>
        <p:spPr>
          <a:xfrm rot="5400000">
            <a:off x="3857251" y="3301750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19" name="Google Shape;219;p22"/>
          <p:cNvSpPr/>
          <p:nvPr/>
        </p:nvSpPr>
        <p:spPr>
          <a:xfrm rot="5400000">
            <a:off x="4691751" y="3301750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220" name="Google Shape;220;p22"/>
          <p:cNvCxnSpPr>
            <a:stCxn id="216" idx="0"/>
            <a:endCxn id="217" idx="2"/>
          </p:cNvCxnSpPr>
          <p:nvPr/>
        </p:nvCxnSpPr>
        <p:spPr>
          <a:xfrm>
            <a:off x="3159626" y="3653950"/>
            <a:ext cx="745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21" name="Google Shape;221;p22"/>
          <p:cNvSpPr/>
          <p:nvPr/>
        </p:nvSpPr>
        <p:spPr>
          <a:xfrm rot="5400000">
            <a:off x="5526244" y="3303809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22" name="Google Shape;222;p22"/>
          <p:cNvSpPr/>
          <p:nvPr/>
        </p:nvSpPr>
        <p:spPr>
          <a:xfrm rot="5400000">
            <a:off x="6368151" y="3311224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23" name="Google Shape;223;p22"/>
          <p:cNvSpPr/>
          <p:nvPr/>
        </p:nvSpPr>
        <p:spPr>
          <a:xfrm rot="5400000">
            <a:off x="7195230" y="3324816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>
            <a:off x="1880975" y="4487975"/>
            <a:ext cx="7580700" cy="9417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Harmony</a:t>
            </a:r>
            <a:endParaRPr b="1" sz="1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29" name="Google Shape;229;p23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"/>
          <p:cNvSpPr txBox="1"/>
          <p:nvPr>
            <p:ph type="title"/>
          </p:nvPr>
        </p:nvSpPr>
        <p:spPr>
          <a:xfrm>
            <a:off x="447775" y="1084550"/>
            <a:ext cx="101199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Specialization &amp; Harmony</a:t>
            </a:r>
            <a:endParaRPr/>
          </a:p>
        </p:txBody>
      </p:sp>
      <p:sp>
        <p:nvSpPr>
          <p:cNvPr id="231" name="Google Shape;231;p23"/>
          <p:cNvSpPr/>
          <p:nvPr/>
        </p:nvSpPr>
        <p:spPr>
          <a:xfrm rot="5400000">
            <a:off x="1572926" y="3301750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2" name="Google Shape;232;p23"/>
          <p:cNvSpPr/>
          <p:nvPr/>
        </p:nvSpPr>
        <p:spPr>
          <a:xfrm rot="5400000">
            <a:off x="2689126" y="3301750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3" name="Google Shape;233;p23"/>
          <p:cNvSpPr/>
          <p:nvPr/>
        </p:nvSpPr>
        <p:spPr>
          <a:xfrm rot="5400000">
            <a:off x="3808966" y="3301750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4" name="Google Shape;234;p23"/>
          <p:cNvSpPr/>
          <p:nvPr/>
        </p:nvSpPr>
        <p:spPr>
          <a:xfrm rot="5400000">
            <a:off x="4902651" y="3301750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5" name="Google Shape;235;p23"/>
          <p:cNvSpPr/>
          <p:nvPr/>
        </p:nvSpPr>
        <p:spPr>
          <a:xfrm rot="5400000">
            <a:off x="6024251" y="3301750"/>
            <a:ext cx="24690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2714790" y="4554695"/>
            <a:ext cx="118500" cy="118500"/>
          </a:xfrm>
          <a:prstGeom prst="ellipse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3845845" y="4558814"/>
            <a:ext cx="118500" cy="118500"/>
          </a:xfrm>
          <a:prstGeom prst="ellipse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4999142" y="4562932"/>
            <a:ext cx="118500" cy="118500"/>
          </a:xfrm>
          <a:prstGeom prst="ellipse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6058849" y="4567051"/>
            <a:ext cx="118500" cy="118500"/>
          </a:xfrm>
          <a:prstGeom prst="ellipse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7249217" y="4548928"/>
            <a:ext cx="118500" cy="118500"/>
          </a:xfrm>
          <a:prstGeom prst="ellipse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2369206" y="4620597"/>
            <a:ext cx="89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Specialization</a:t>
            </a:r>
            <a:endParaRPr b="1" sz="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3478019" y="4609887"/>
            <a:ext cx="89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Specialization</a:t>
            </a:r>
            <a:endParaRPr b="1" sz="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4604640" y="4614006"/>
            <a:ext cx="89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Specialization</a:t>
            </a:r>
            <a:endParaRPr b="1" sz="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5696378" y="4618125"/>
            <a:ext cx="89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Specialization</a:t>
            </a:r>
            <a:endParaRPr b="1" sz="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6821732" y="4614830"/>
            <a:ext cx="89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Specialization</a:t>
            </a:r>
            <a:endParaRPr b="1" sz="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4183775" y="5029475"/>
            <a:ext cx="240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Platform engineering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4"/>
          <p:cNvSpPr txBox="1"/>
          <p:nvPr>
            <p:ph type="title"/>
          </p:nvPr>
        </p:nvSpPr>
        <p:spPr>
          <a:xfrm>
            <a:off x="447775" y="1084550"/>
            <a:ext cx="97659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 models 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1491464" y="3412547"/>
            <a:ext cx="6822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6B26B"/>
                </a:solidFill>
                <a:latin typeface="Red Hat Text"/>
                <a:ea typeface="Red Hat Text"/>
                <a:cs typeface="Red Hat Text"/>
                <a:sym typeface="Red Hat Text"/>
              </a:rPr>
              <a:t>CD</a:t>
            </a:r>
            <a:endParaRPr b="1" sz="2000">
              <a:solidFill>
                <a:srgbClr val="F6B26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5165552" y="3412547"/>
            <a:ext cx="19533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6B26B"/>
                </a:solidFill>
                <a:latin typeface="Red Hat Text"/>
                <a:ea typeface="Red Hat Text"/>
                <a:cs typeface="Red Hat Text"/>
                <a:sym typeface="Red Hat Text"/>
              </a:rPr>
              <a:t>Container</a:t>
            </a:r>
            <a:endParaRPr b="1" sz="2000">
              <a:solidFill>
                <a:srgbClr val="F6B26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55" name="Google Shape;255;p24"/>
          <p:cNvSpPr txBox="1"/>
          <p:nvPr/>
        </p:nvSpPr>
        <p:spPr>
          <a:xfrm>
            <a:off x="3182689" y="3412547"/>
            <a:ext cx="12447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6B26B"/>
                </a:solidFill>
                <a:latin typeface="Red Hat Text"/>
                <a:ea typeface="Red Hat Text"/>
                <a:cs typeface="Red Hat Text"/>
                <a:sym typeface="Red Hat Text"/>
              </a:rPr>
              <a:t>Cloud</a:t>
            </a:r>
            <a:endParaRPr b="1" sz="2000">
              <a:solidFill>
                <a:srgbClr val="F6B26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7931802" y="3412547"/>
            <a:ext cx="21156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6B26B"/>
                </a:solidFill>
                <a:latin typeface="Red Hat Text"/>
                <a:ea typeface="Red Hat Text"/>
                <a:cs typeface="Red Hat Text"/>
                <a:sym typeface="Red Hat Text"/>
              </a:rPr>
              <a:t>Serverless</a:t>
            </a:r>
            <a:endParaRPr b="1" sz="2000">
              <a:solidFill>
                <a:srgbClr val="F6B26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257" name="Google Shape;257;p24"/>
          <p:cNvCxnSpPr>
            <a:stCxn id="253" idx="3"/>
            <a:endCxn id="255" idx="1"/>
          </p:cNvCxnSpPr>
          <p:nvPr/>
        </p:nvCxnSpPr>
        <p:spPr>
          <a:xfrm>
            <a:off x="2173664" y="3658847"/>
            <a:ext cx="100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24"/>
          <p:cNvCxnSpPr>
            <a:stCxn id="255" idx="3"/>
            <a:endCxn id="254" idx="1"/>
          </p:cNvCxnSpPr>
          <p:nvPr/>
        </p:nvCxnSpPr>
        <p:spPr>
          <a:xfrm>
            <a:off x="4427389" y="3658847"/>
            <a:ext cx="73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24"/>
          <p:cNvCxnSpPr>
            <a:stCxn id="254" idx="3"/>
            <a:endCxn id="256" idx="1"/>
          </p:cNvCxnSpPr>
          <p:nvPr/>
        </p:nvCxnSpPr>
        <p:spPr>
          <a:xfrm>
            <a:off x="7118852" y="3658847"/>
            <a:ext cx="81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0" name="Google Shape;2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675" y="4791547"/>
            <a:ext cx="42195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5"/>
          <p:cNvSpPr txBox="1"/>
          <p:nvPr>
            <p:ph type="title"/>
          </p:nvPr>
        </p:nvSpPr>
        <p:spPr>
          <a:xfrm>
            <a:off x="447775" y="1084550"/>
            <a:ext cx="97659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DevOps Capabilities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 rot="5400000">
            <a:off x="2397625" y="3644426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68" name="Google Shape;268;p25"/>
          <p:cNvSpPr/>
          <p:nvPr/>
        </p:nvSpPr>
        <p:spPr>
          <a:xfrm rot="5400000">
            <a:off x="3513825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69" name="Google Shape;269;p25"/>
          <p:cNvSpPr/>
          <p:nvPr/>
        </p:nvSpPr>
        <p:spPr>
          <a:xfrm rot="5400000">
            <a:off x="4681950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0" name="Google Shape;270;p25"/>
          <p:cNvSpPr/>
          <p:nvPr/>
        </p:nvSpPr>
        <p:spPr>
          <a:xfrm rot="5400000">
            <a:off x="5879750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1" name="Google Shape;271;p25"/>
          <p:cNvSpPr/>
          <p:nvPr/>
        </p:nvSpPr>
        <p:spPr>
          <a:xfrm rot="5400000">
            <a:off x="7040475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4049306" y="2326287"/>
            <a:ext cx="4952700" cy="323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Openshift Pipelines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3971050" y="2819724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979288" y="3120532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5" name="Google Shape;275;p25"/>
          <p:cNvSpPr/>
          <p:nvPr/>
        </p:nvSpPr>
        <p:spPr>
          <a:xfrm>
            <a:off x="3979288" y="3423934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3983407" y="3724742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5049770" y="2819724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5058008" y="3120532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5058007" y="3423934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6253315" y="2819724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6261553" y="3120532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6261553" y="3423934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3" name="Google Shape;283;p25"/>
          <p:cNvSpPr/>
          <p:nvPr/>
        </p:nvSpPr>
        <p:spPr>
          <a:xfrm>
            <a:off x="6265672" y="3724742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4" name="Google Shape;284;p25"/>
          <p:cNvSpPr/>
          <p:nvPr/>
        </p:nvSpPr>
        <p:spPr>
          <a:xfrm>
            <a:off x="6259484" y="4025544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7439525" y="2819724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7447763" y="3120532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7447763" y="3423934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7451882" y="3724742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8619225" y="2819736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90" name="Google Shape;290;p25"/>
          <p:cNvSpPr/>
          <p:nvPr/>
        </p:nvSpPr>
        <p:spPr>
          <a:xfrm>
            <a:off x="8627463" y="3120545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91" name="Google Shape;291;p25"/>
          <p:cNvSpPr/>
          <p:nvPr/>
        </p:nvSpPr>
        <p:spPr>
          <a:xfrm>
            <a:off x="8627463" y="3423946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92" name="Google Shape;292;p25"/>
          <p:cNvSpPr/>
          <p:nvPr/>
        </p:nvSpPr>
        <p:spPr>
          <a:xfrm>
            <a:off x="8631582" y="3724755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93" name="Google Shape;293;p25"/>
          <p:cNvSpPr/>
          <p:nvPr/>
        </p:nvSpPr>
        <p:spPr>
          <a:xfrm>
            <a:off x="8625413" y="4025546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94" name="Google Shape;294;p25"/>
          <p:cNvSpPr/>
          <p:nvPr/>
        </p:nvSpPr>
        <p:spPr>
          <a:xfrm>
            <a:off x="8629532" y="4326355"/>
            <a:ext cx="496800" cy="254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Task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295" name="Google Shape;295;p25"/>
          <p:cNvCxnSpPr>
            <a:endCxn id="273" idx="0"/>
          </p:cNvCxnSpPr>
          <p:nvPr/>
        </p:nvCxnSpPr>
        <p:spPr>
          <a:xfrm flipH="1">
            <a:off x="4219450" y="2612124"/>
            <a:ext cx="408000" cy="2076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296" name="Google Shape;296;p25"/>
          <p:cNvCxnSpPr>
            <a:endCxn id="277" idx="0"/>
          </p:cNvCxnSpPr>
          <p:nvPr/>
        </p:nvCxnSpPr>
        <p:spPr>
          <a:xfrm rot="5400000">
            <a:off x="5252120" y="2599074"/>
            <a:ext cx="266700" cy="174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297" name="Google Shape;297;p25"/>
          <p:cNvCxnSpPr>
            <a:endCxn id="280" idx="0"/>
          </p:cNvCxnSpPr>
          <p:nvPr/>
        </p:nvCxnSpPr>
        <p:spPr>
          <a:xfrm rot="5400000">
            <a:off x="6410665" y="2704074"/>
            <a:ext cx="206700" cy="24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298" name="Google Shape;298;p25"/>
          <p:cNvCxnSpPr>
            <a:endCxn id="285" idx="0"/>
          </p:cNvCxnSpPr>
          <p:nvPr/>
        </p:nvCxnSpPr>
        <p:spPr>
          <a:xfrm flipH="1" rot="-5400000">
            <a:off x="7525625" y="2657424"/>
            <a:ext cx="252000" cy="72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299" name="Google Shape;299;p25"/>
          <p:cNvCxnSpPr>
            <a:endCxn id="289" idx="0"/>
          </p:cNvCxnSpPr>
          <p:nvPr/>
        </p:nvCxnSpPr>
        <p:spPr>
          <a:xfrm flipH="1" rot="-5400000">
            <a:off x="8704875" y="2656986"/>
            <a:ext cx="237300" cy="88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300" name="Google Shape;300;p25"/>
          <p:cNvSpPr/>
          <p:nvPr/>
        </p:nvSpPr>
        <p:spPr>
          <a:xfrm>
            <a:off x="875925" y="2697745"/>
            <a:ext cx="2105100" cy="3237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Automated pipelines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01" name="Google Shape;3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900" y="3263791"/>
            <a:ext cx="1224349" cy="10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6"/>
          <p:cNvSpPr txBox="1"/>
          <p:nvPr>
            <p:ph type="title"/>
          </p:nvPr>
        </p:nvSpPr>
        <p:spPr>
          <a:xfrm>
            <a:off x="447775" y="1084550"/>
            <a:ext cx="97659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DevOps Capabilities</a:t>
            </a:r>
            <a:endParaRPr/>
          </a:p>
        </p:txBody>
      </p:sp>
      <p:sp>
        <p:nvSpPr>
          <p:cNvPr id="308" name="Google Shape;308;p26"/>
          <p:cNvSpPr/>
          <p:nvPr/>
        </p:nvSpPr>
        <p:spPr>
          <a:xfrm rot="5400000">
            <a:off x="2397625" y="3644426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09" name="Google Shape;309;p26"/>
          <p:cNvSpPr/>
          <p:nvPr/>
        </p:nvSpPr>
        <p:spPr>
          <a:xfrm rot="5400000">
            <a:off x="3513825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0" name="Google Shape;310;p26"/>
          <p:cNvSpPr/>
          <p:nvPr/>
        </p:nvSpPr>
        <p:spPr>
          <a:xfrm rot="5400000">
            <a:off x="4681950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1" name="Google Shape;311;p26"/>
          <p:cNvSpPr/>
          <p:nvPr/>
        </p:nvSpPr>
        <p:spPr>
          <a:xfrm rot="5400000">
            <a:off x="5879750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2" name="Google Shape;312;p26"/>
          <p:cNvSpPr/>
          <p:nvPr/>
        </p:nvSpPr>
        <p:spPr>
          <a:xfrm rot="5400000">
            <a:off x="7040475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3" name="Google Shape;313;p26"/>
          <p:cNvSpPr/>
          <p:nvPr/>
        </p:nvSpPr>
        <p:spPr>
          <a:xfrm>
            <a:off x="4049306" y="2326287"/>
            <a:ext cx="4952700" cy="323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Openshift GitOps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4" name="Google Shape;314;p26"/>
          <p:cNvSpPr/>
          <p:nvPr/>
        </p:nvSpPr>
        <p:spPr>
          <a:xfrm rot="5400000">
            <a:off x="3741525" y="3153400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ArgoCD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315" name="Google Shape;315;p26"/>
          <p:cNvCxnSpPr>
            <a:endCxn id="314" idx="1"/>
          </p:cNvCxnSpPr>
          <p:nvPr/>
        </p:nvCxnSpPr>
        <p:spPr>
          <a:xfrm flipH="1">
            <a:off x="4209825" y="2582650"/>
            <a:ext cx="351000" cy="3162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16" name="Google Shape;316;p26"/>
          <p:cNvCxnSpPr>
            <a:endCxn id="317" idx="1"/>
          </p:cNvCxnSpPr>
          <p:nvPr/>
        </p:nvCxnSpPr>
        <p:spPr>
          <a:xfrm rot="5400000">
            <a:off x="5228188" y="2643491"/>
            <a:ext cx="335100" cy="154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18" name="Google Shape;318;p26"/>
          <p:cNvCxnSpPr>
            <a:endCxn id="319" idx="1"/>
          </p:cNvCxnSpPr>
          <p:nvPr/>
        </p:nvCxnSpPr>
        <p:spPr>
          <a:xfrm rot="5400000">
            <a:off x="6389220" y="2740332"/>
            <a:ext cx="264300" cy="9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20" name="Google Shape;320;p26"/>
          <p:cNvCxnSpPr>
            <a:endCxn id="321" idx="1"/>
          </p:cNvCxnSpPr>
          <p:nvPr/>
        </p:nvCxnSpPr>
        <p:spPr>
          <a:xfrm flipH="1" rot="-5400000">
            <a:off x="7500559" y="2682736"/>
            <a:ext cx="306300" cy="7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22" name="Google Shape;322;p26"/>
          <p:cNvCxnSpPr>
            <a:endCxn id="323" idx="1"/>
          </p:cNvCxnSpPr>
          <p:nvPr/>
        </p:nvCxnSpPr>
        <p:spPr>
          <a:xfrm flipH="1" rot="-5400000">
            <a:off x="8683063" y="2678991"/>
            <a:ext cx="288300" cy="95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324" name="Google Shape;324;p26"/>
          <p:cNvSpPr txBox="1"/>
          <p:nvPr/>
        </p:nvSpPr>
        <p:spPr>
          <a:xfrm>
            <a:off x="3599025" y="3835450"/>
            <a:ext cx="122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Red Hat Text"/>
                <a:ea typeface="Red Hat Text"/>
                <a:cs typeface="Red Hat Text"/>
                <a:sym typeface="Red Hat Text"/>
              </a:rPr>
              <a:t>manual sync</a:t>
            </a:r>
            <a:endParaRPr b="1" sz="1000">
              <a:solidFill>
                <a:srgbClr val="FF99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7" name="Google Shape;317;p26"/>
          <p:cNvSpPr/>
          <p:nvPr/>
        </p:nvSpPr>
        <p:spPr>
          <a:xfrm rot="5400000">
            <a:off x="4850338" y="3142691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ArgoCD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4707838" y="3824741"/>
            <a:ext cx="122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Red Hat Text"/>
                <a:ea typeface="Red Hat Text"/>
                <a:cs typeface="Red Hat Text"/>
                <a:sym typeface="Red Hat Text"/>
              </a:rPr>
              <a:t>auto</a:t>
            </a:r>
            <a:r>
              <a:rPr b="1" lang="en" sz="1000">
                <a:solidFill>
                  <a:srgbClr val="FF9900"/>
                </a:solidFill>
                <a:latin typeface="Red Hat Text"/>
                <a:ea typeface="Red Hat Text"/>
                <a:cs typeface="Red Hat Text"/>
                <a:sym typeface="Red Hat Text"/>
              </a:rPr>
              <a:t> sync</a:t>
            </a:r>
            <a:endParaRPr b="1" sz="1000">
              <a:solidFill>
                <a:srgbClr val="FF99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9" name="Google Shape;319;p26"/>
          <p:cNvSpPr/>
          <p:nvPr/>
        </p:nvSpPr>
        <p:spPr>
          <a:xfrm rot="5400000">
            <a:off x="6048120" y="3131982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ArgoCD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5890792" y="3814032"/>
            <a:ext cx="122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Red Hat Text"/>
                <a:ea typeface="Red Hat Text"/>
                <a:cs typeface="Red Hat Text"/>
                <a:sym typeface="Red Hat Text"/>
              </a:rPr>
              <a:t>git push</a:t>
            </a:r>
            <a:endParaRPr b="1" sz="1000">
              <a:solidFill>
                <a:srgbClr val="FF99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21" name="Google Shape;321;p26"/>
          <p:cNvSpPr/>
          <p:nvPr/>
        </p:nvSpPr>
        <p:spPr>
          <a:xfrm rot="5400000">
            <a:off x="7223659" y="3128686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ArgoCD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27" name="Google Shape;327;p26"/>
          <p:cNvSpPr txBox="1"/>
          <p:nvPr/>
        </p:nvSpPr>
        <p:spPr>
          <a:xfrm>
            <a:off x="7081159" y="3810736"/>
            <a:ext cx="122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Red Hat Text"/>
                <a:ea typeface="Red Hat Text"/>
                <a:cs typeface="Red Hat Text"/>
                <a:sym typeface="Red Hat Text"/>
              </a:rPr>
              <a:t>pull-request</a:t>
            </a:r>
            <a:endParaRPr b="1" sz="1000">
              <a:solidFill>
                <a:srgbClr val="FF99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23" name="Google Shape;323;p26"/>
          <p:cNvSpPr/>
          <p:nvPr/>
        </p:nvSpPr>
        <p:spPr>
          <a:xfrm rot="5400000">
            <a:off x="8406613" y="3125391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ArgoCD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28" name="Google Shape;328;p26"/>
          <p:cNvSpPr txBox="1"/>
          <p:nvPr/>
        </p:nvSpPr>
        <p:spPr>
          <a:xfrm>
            <a:off x="3603144" y="4128717"/>
            <a:ext cx="122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Red Hat Text"/>
                <a:ea typeface="Red Hat Text"/>
                <a:cs typeface="Red Hat Text"/>
                <a:sym typeface="Red Hat Text"/>
              </a:rPr>
              <a:t>Helm</a:t>
            </a:r>
            <a:endParaRPr b="1" sz="1000">
              <a:solidFill>
                <a:srgbClr val="FF99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29" name="Google Shape;329;p26"/>
          <p:cNvSpPr txBox="1"/>
          <p:nvPr/>
        </p:nvSpPr>
        <p:spPr>
          <a:xfrm>
            <a:off x="4719371" y="4125422"/>
            <a:ext cx="122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Red Hat Text"/>
                <a:ea typeface="Red Hat Text"/>
                <a:cs typeface="Red Hat Text"/>
                <a:sym typeface="Red Hat Text"/>
              </a:rPr>
              <a:t>Helm</a:t>
            </a:r>
            <a:endParaRPr b="1" sz="1000">
              <a:solidFill>
                <a:srgbClr val="FF99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5894911" y="4114713"/>
            <a:ext cx="122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Red Hat Text"/>
                <a:ea typeface="Red Hat Text"/>
                <a:cs typeface="Red Hat Text"/>
                <a:sym typeface="Red Hat Text"/>
              </a:rPr>
              <a:t>Helm</a:t>
            </a:r>
            <a:endParaRPr b="1" sz="1000">
              <a:solidFill>
                <a:srgbClr val="FF99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1" name="Google Shape;331;p26"/>
          <p:cNvSpPr txBox="1"/>
          <p:nvPr/>
        </p:nvSpPr>
        <p:spPr>
          <a:xfrm>
            <a:off x="7040794" y="4111418"/>
            <a:ext cx="122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Red Hat Text"/>
                <a:ea typeface="Red Hat Text"/>
                <a:cs typeface="Red Hat Text"/>
                <a:sym typeface="Red Hat Text"/>
              </a:rPr>
              <a:t>Kustomize</a:t>
            </a:r>
            <a:endParaRPr b="1" sz="1000">
              <a:solidFill>
                <a:srgbClr val="FF99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2" name="Google Shape;332;p26"/>
          <p:cNvSpPr txBox="1"/>
          <p:nvPr/>
        </p:nvSpPr>
        <p:spPr>
          <a:xfrm>
            <a:off x="8238576" y="4115536"/>
            <a:ext cx="122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Red Hat Text"/>
                <a:ea typeface="Red Hat Text"/>
                <a:cs typeface="Red Hat Text"/>
                <a:sym typeface="Red Hat Text"/>
              </a:rPr>
              <a:t>Kustomize</a:t>
            </a:r>
            <a:endParaRPr b="1" sz="1000">
              <a:solidFill>
                <a:srgbClr val="FF99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586950" y="2769650"/>
            <a:ext cx="3210900" cy="4200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A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utomated, revision-based deployments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9460175" y="4174149"/>
            <a:ext cx="2105100" cy="51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Canary release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35" name="Google Shape;3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900" y="3263791"/>
            <a:ext cx="1224349" cy="10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7"/>
          <p:cNvSpPr txBox="1"/>
          <p:nvPr>
            <p:ph type="title"/>
          </p:nvPr>
        </p:nvSpPr>
        <p:spPr>
          <a:xfrm>
            <a:off x="447775" y="1084550"/>
            <a:ext cx="97659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DevOps Capabilities</a:t>
            </a:r>
            <a:endParaRPr/>
          </a:p>
        </p:txBody>
      </p:sp>
      <p:sp>
        <p:nvSpPr>
          <p:cNvPr id="342" name="Google Shape;342;p27"/>
          <p:cNvSpPr/>
          <p:nvPr/>
        </p:nvSpPr>
        <p:spPr>
          <a:xfrm rot="5400000">
            <a:off x="2397625" y="3644426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3" name="Google Shape;343;p27"/>
          <p:cNvSpPr/>
          <p:nvPr/>
        </p:nvSpPr>
        <p:spPr>
          <a:xfrm rot="5400000">
            <a:off x="3513825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4" name="Google Shape;344;p27"/>
          <p:cNvSpPr/>
          <p:nvPr/>
        </p:nvSpPr>
        <p:spPr>
          <a:xfrm rot="5400000">
            <a:off x="4681950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5" name="Google Shape;345;p27"/>
          <p:cNvSpPr/>
          <p:nvPr/>
        </p:nvSpPr>
        <p:spPr>
          <a:xfrm rot="5400000">
            <a:off x="5879750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6" name="Google Shape;346;p27"/>
          <p:cNvSpPr/>
          <p:nvPr/>
        </p:nvSpPr>
        <p:spPr>
          <a:xfrm rot="5400000">
            <a:off x="7040475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7" name="Google Shape;347;p27"/>
          <p:cNvSpPr/>
          <p:nvPr/>
        </p:nvSpPr>
        <p:spPr>
          <a:xfrm>
            <a:off x="4049306" y="2326287"/>
            <a:ext cx="4952700" cy="323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Openshift ServiceMesh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8" name="Google Shape;348;p27"/>
          <p:cNvSpPr/>
          <p:nvPr/>
        </p:nvSpPr>
        <p:spPr>
          <a:xfrm rot="5400000">
            <a:off x="3741525" y="3153400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Mesh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349" name="Google Shape;349;p27"/>
          <p:cNvCxnSpPr>
            <a:endCxn id="348" idx="1"/>
          </p:cNvCxnSpPr>
          <p:nvPr/>
        </p:nvCxnSpPr>
        <p:spPr>
          <a:xfrm flipH="1">
            <a:off x="4209825" y="2582650"/>
            <a:ext cx="351000" cy="3162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50" name="Google Shape;350;p27"/>
          <p:cNvCxnSpPr>
            <a:endCxn id="351" idx="1"/>
          </p:cNvCxnSpPr>
          <p:nvPr/>
        </p:nvCxnSpPr>
        <p:spPr>
          <a:xfrm rot="5400000">
            <a:off x="5228188" y="2643491"/>
            <a:ext cx="335100" cy="154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52" name="Google Shape;352;p27"/>
          <p:cNvCxnSpPr>
            <a:endCxn id="353" idx="1"/>
          </p:cNvCxnSpPr>
          <p:nvPr/>
        </p:nvCxnSpPr>
        <p:spPr>
          <a:xfrm rot="5400000">
            <a:off x="6389220" y="2740332"/>
            <a:ext cx="264300" cy="9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54" name="Google Shape;354;p27"/>
          <p:cNvCxnSpPr>
            <a:endCxn id="355" idx="1"/>
          </p:cNvCxnSpPr>
          <p:nvPr/>
        </p:nvCxnSpPr>
        <p:spPr>
          <a:xfrm flipH="1" rot="-5400000">
            <a:off x="7500559" y="2682736"/>
            <a:ext cx="306300" cy="7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56" name="Google Shape;356;p27"/>
          <p:cNvCxnSpPr>
            <a:endCxn id="357" idx="1"/>
          </p:cNvCxnSpPr>
          <p:nvPr/>
        </p:nvCxnSpPr>
        <p:spPr>
          <a:xfrm flipH="1" rot="-5400000">
            <a:off x="8683063" y="2678991"/>
            <a:ext cx="288300" cy="95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351" name="Google Shape;351;p27"/>
          <p:cNvSpPr/>
          <p:nvPr/>
        </p:nvSpPr>
        <p:spPr>
          <a:xfrm rot="5400000">
            <a:off x="4850338" y="3142691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Mesh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3" name="Google Shape;353;p27"/>
          <p:cNvSpPr/>
          <p:nvPr/>
        </p:nvSpPr>
        <p:spPr>
          <a:xfrm rot="5400000">
            <a:off x="6048120" y="3131982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Mesh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5" name="Google Shape;355;p27"/>
          <p:cNvSpPr/>
          <p:nvPr/>
        </p:nvSpPr>
        <p:spPr>
          <a:xfrm rot="5400000">
            <a:off x="7223659" y="3128686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Mesh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7" name="Google Shape;357;p27"/>
          <p:cNvSpPr/>
          <p:nvPr/>
        </p:nvSpPr>
        <p:spPr>
          <a:xfrm rot="5400000">
            <a:off x="8406613" y="3125391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Mesh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8" name="Google Shape;358;p27"/>
          <p:cNvSpPr/>
          <p:nvPr/>
        </p:nvSpPr>
        <p:spPr>
          <a:xfrm>
            <a:off x="929300" y="2722649"/>
            <a:ext cx="2105100" cy="5151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Microservices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9" name="Google Shape;359;p27"/>
          <p:cNvSpPr/>
          <p:nvPr/>
        </p:nvSpPr>
        <p:spPr>
          <a:xfrm>
            <a:off x="9468675" y="4149944"/>
            <a:ext cx="2105100" cy="51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Canary release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60" name="Google Shape;360;p27"/>
          <p:cNvSpPr/>
          <p:nvPr/>
        </p:nvSpPr>
        <p:spPr>
          <a:xfrm>
            <a:off x="9468675" y="4747644"/>
            <a:ext cx="2105100" cy="51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A/B testing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61" name="Google Shape;3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900" y="3263791"/>
            <a:ext cx="1224349" cy="10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8"/>
          <p:cNvSpPr txBox="1"/>
          <p:nvPr>
            <p:ph type="title"/>
          </p:nvPr>
        </p:nvSpPr>
        <p:spPr>
          <a:xfrm>
            <a:off x="447775" y="1084550"/>
            <a:ext cx="97659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Capabilities</a:t>
            </a:r>
            <a:endParaRPr/>
          </a:p>
        </p:txBody>
      </p:sp>
      <p:sp>
        <p:nvSpPr>
          <p:cNvPr id="368" name="Google Shape;368;p28"/>
          <p:cNvSpPr/>
          <p:nvPr/>
        </p:nvSpPr>
        <p:spPr>
          <a:xfrm rot="5400000">
            <a:off x="2397625" y="3644426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69" name="Google Shape;369;p28"/>
          <p:cNvSpPr/>
          <p:nvPr/>
        </p:nvSpPr>
        <p:spPr>
          <a:xfrm rot="5400000">
            <a:off x="3513825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0" name="Google Shape;370;p28"/>
          <p:cNvSpPr/>
          <p:nvPr/>
        </p:nvSpPr>
        <p:spPr>
          <a:xfrm rot="5400000">
            <a:off x="4681950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1" name="Google Shape;371;p28"/>
          <p:cNvSpPr/>
          <p:nvPr/>
        </p:nvSpPr>
        <p:spPr>
          <a:xfrm rot="5400000">
            <a:off x="5879750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2" name="Google Shape;372;p28"/>
          <p:cNvSpPr/>
          <p:nvPr/>
        </p:nvSpPr>
        <p:spPr>
          <a:xfrm rot="5400000">
            <a:off x="7040475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3" name="Google Shape;373;p28"/>
          <p:cNvSpPr/>
          <p:nvPr/>
        </p:nvSpPr>
        <p:spPr>
          <a:xfrm>
            <a:off x="4049300" y="2326249"/>
            <a:ext cx="4952700" cy="901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3971050" y="3538890"/>
            <a:ext cx="496800" cy="100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Path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049770" y="3538890"/>
            <a:ext cx="496800" cy="100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Path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6253315" y="3538890"/>
            <a:ext cx="496800" cy="100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Path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7439525" y="3538890"/>
            <a:ext cx="496800" cy="100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Path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8619225" y="3538940"/>
            <a:ext cx="496800" cy="100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Path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379" name="Google Shape;379;p28"/>
          <p:cNvCxnSpPr>
            <a:endCxn id="374" idx="0"/>
          </p:cNvCxnSpPr>
          <p:nvPr/>
        </p:nvCxnSpPr>
        <p:spPr>
          <a:xfrm flipH="1">
            <a:off x="4219450" y="3249690"/>
            <a:ext cx="356100" cy="2892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80" name="Google Shape;380;p28"/>
          <p:cNvCxnSpPr>
            <a:endCxn id="375" idx="0"/>
          </p:cNvCxnSpPr>
          <p:nvPr/>
        </p:nvCxnSpPr>
        <p:spPr>
          <a:xfrm rot="5400000">
            <a:off x="5252120" y="3318240"/>
            <a:ext cx="266700" cy="174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81" name="Google Shape;381;p28"/>
          <p:cNvCxnSpPr>
            <a:stCxn id="373" idx="2"/>
            <a:endCxn id="376" idx="0"/>
          </p:cNvCxnSpPr>
          <p:nvPr/>
        </p:nvCxnSpPr>
        <p:spPr>
          <a:xfrm rot="5400000">
            <a:off x="6357950" y="3371149"/>
            <a:ext cx="311400" cy="240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82" name="Google Shape;382;p28"/>
          <p:cNvCxnSpPr>
            <a:endCxn id="377" idx="0"/>
          </p:cNvCxnSpPr>
          <p:nvPr/>
        </p:nvCxnSpPr>
        <p:spPr>
          <a:xfrm flipH="1" rot="-5400000">
            <a:off x="7481225" y="3332190"/>
            <a:ext cx="303900" cy="109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83" name="Google Shape;383;p28"/>
          <p:cNvCxnSpPr>
            <a:endCxn id="378" idx="0"/>
          </p:cNvCxnSpPr>
          <p:nvPr/>
        </p:nvCxnSpPr>
        <p:spPr>
          <a:xfrm flipH="1" rot="-5400000">
            <a:off x="8664225" y="3335540"/>
            <a:ext cx="296400" cy="110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384" name="Google Shape;384;p28"/>
          <p:cNvSpPr/>
          <p:nvPr/>
        </p:nvSpPr>
        <p:spPr>
          <a:xfrm>
            <a:off x="4219450" y="2407831"/>
            <a:ext cx="4648200" cy="207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Openshift Pipelines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85" name="Google Shape;385;p28"/>
          <p:cNvSpPr/>
          <p:nvPr/>
        </p:nvSpPr>
        <p:spPr>
          <a:xfrm>
            <a:off x="4216153" y="2649206"/>
            <a:ext cx="4648200" cy="207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Openshift GitOps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86" name="Google Shape;3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452" y="2276450"/>
            <a:ext cx="1463535" cy="10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8"/>
          <p:cNvSpPr/>
          <p:nvPr/>
        </p:nvSpPr>
        <p:spPr>
          <a:xfrm>
            <a:off x="4223567" y="2897989"/>
            <a:ext cx="4648200" cy="207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…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9"/>
          <p:cNvSpPr txBox="1"/>
          <p:nvPr>
            <p:ph type="title"/>
          </p:nvPr>
        </p:nvSpPr>
        <p:spPr>
          <a:xfrm>
            <a:off x="447775" y="1084550"/>
            <a:ext cx="97659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Capabilities</a:t>
            </a:r>
            <a:endParaRPr/>
          </a:p>
        </p:txBody>
      </p:sp>
      <p:sp>
        <p:nvSpPr>
          <p:cNvPr id="394" name="Google Shape;394;p29"/>
          <p:cNvSpPr/>
          <p:nvPr/>
        </p:nvSpPr>
        <p:spPr>
          <a:xfrm rot="5400000">
            <a:off x="2397625" y="3644426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95" name="Google Shape;395;p29"/>
          <p:cNvSpPr/>
          <p:nvPr/>
        </p:nvSpPr>
        <p:spPr>
          <a:xfrm rot="5400000">
            <a:off x="3513825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96" name="Google Shape;396;p29"/>
          <p:cNvSpPr/>
          <p:nvPr/>
        </p:nvSpPr>
        <p:spPr>
          <a:xfrm rot="5400000">
            <a:off x="4681950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97" name="Google Shape;397;p29"/>
          <p:cNvSpPr/>
          <p:nvPr/>
        </p:nvSpPr>
        <p:spPr>
          <a:xfrm rot="5400000">
            <a:off x="5879750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98" name="Google Shape;398;p29"/>
          <p:cNvSpPr/>
          <p:nvPr/>
        </p:nvSpPr>
        <p:spPr>
          <a:xfrm rot="5400000">
            <a:off x="7040475" y="3637012"/>
            <a:ext cx="3622200" cy="70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DevOps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99" name="Google Shape;399;p29"/>
          <p:cNvSpPr/>
          <p:nvPr/>
        </p:nvSpPr>
        <p:spPr>
          <a:xfrm>
            <a:off x="4049306" y="2326287"/>
            <a:ext cx="4952700" cy="323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Openshift AI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00" name="Google Shape;400;p29"/>
          <p:cNvSpPr/>
          <p:nvPr/>
        </p:nvSpPr>
        <p:spPr>
          <a:xfrm rot="5400000">
            <a:off x="3741525" y="3264611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Model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401" name="Google Shape;401;p29"/>
          <p:cNvCxnSpPr>
            <a:endCxn id="400" idx="1"/>
          </p:cNvCxnSpPr>
          <p:nvPr/>
        </p:nvCxnSpPr>
        <p:spPr>
          <a:xfrm rot="5400000">
            <a:off x="4104825" y="2731961"/>
            <a:ext cx="383100" cy="173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402" name="Google Shape;402;p29"/>
          <p:cNvCxnSpPr>
            <a:endCxn id="403" idx="1"/>
          </p:cNvCxnSpPr>
          <p:nvPr/>
        </p:nvCxnSpPr>
        <p:spPr>
          <a:xfrm rot="5400000">
            <a:off x="5228188" y="2754702"/>
            <a:ext cx="335100" cy="154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404" name="Google Shape;404;p29"/>
          <p:cNvCxnSpPr>
            <a:endCxn id="405" idx="1"/>
          </p:cNvCxnSpPr>
          <p:nvPr/>
        </p:nvCxnSpPr>
        <p:spPr>
          <a:xfrm rot="5400000">
            <a:off x="6389220" y="2851542"/>
            <a:ext cx="264300" cy="9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406" name="Google Shape;406;p29"/>
          <p:cNvCxnSpPr>
            <a:endCxn id="407" idx="1"/>
          </p:cNvCxnSpPr>
          <p:nvPr/>
        </p:nvCxnSpPr>
        <p:spPr>
          <a:xfrm flipH="1" rot="-5400000">
            <a:off x="7500559" y="2793947"/>
            <a:ext cx="306300" cy="7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408" name="Google Shape;408;p29"/>
          <p:cNvCxnSpPr>
            <a:endCxn id="409" idx="1"/>
          </p:cNvCxnSpPr>
          <p:nvPr/>
        </p:nvCxnSpPr>
        <p:spPr>
          <a:xfrm flipH="1" rot="-5400000">
            <a:off x="8683063" y="2790202"/>
            <a:ext cx="288300" cy="95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403" name="Google Shape;403;p29"/>
          <p:cNvSpPr/>
          <p:nvPr/>
        </p:nvSpPr>
        <p:spPr>
          <a:xfrm rot="5400000">
            <a:off x="4850338" y="3253902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Model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05" name="Google Shape;405;p29"/>
          <p:cNvSpPr/>
          <p:nvPr/>
        </p:nvSpPr>
        <p:spPr>
          <a:xfrm rot="5400000">
            <a:off x="6048120" y="3243192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Model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07" name="Google Shape;407;p29"/>
          <p:cNvSpPr/>
          <p:nvPr/>
        </p:nvSpPr>
        <p:spPr>
          <a:xfrm rot="5400000">
            <a:off x="7223659" y="3239897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Model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09" name="Google Shape;409;p29"/>
          <p:cNvSpPr/>
          <p:nvPr/>
        </p:nvSpPr>
        <p:spPr>
          <a:xfrm rot="5400000">
            <a:off x="8406613" y="3236602"/>
            <a:ext cx="936600" cy="42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Model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410" name="Google Shape;4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700" y="2387474"/>
            <a:ext cx="1640850" cy="16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0"/>
          <p:cNvSpPr txBox="1"/>
          <p:nvPr>
            <p:ph type="title"/>
          </p:nvPr>
        </p:nvSpPr>
        <p:spPr>
          <a:xfrm>
            <a:off x="447775" y="1084554"/>
            <a:ext cx="6825000" cy="14016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</a:t>
            </a:r>
            <a:endParaRPr/>
          </a:p>
        </p:txBody>
      </p:sp>
      <p:sp>
        <p:nvSpPr>
          <p:cNvPr id="417" name="Google Shape;417;p30"/>
          <p:cNvSpPr txBox="1"/>
          <p:nvPr/>
        </p:nvSpPr>
        <p:spPr>
          <a:xfrm>
            <a:off x="4430544" y="2469021"/>
            <a:ext cx="4040700" cy="646500"/>
          </a:xfrm>
          <a:prstGeom prst="rect">
            <a:avLst/>
          </a:prstGeom>
          <a:noFill/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69138"/>
                </a:solidFill>
                <a:latin typeface="Red Hat Text"/>
                <a:ea typeface="Red Hat Text"/>
                <a:cs typeface="Red Hat Text"/>
                <a:sym typeface="Red Hat Text"/>
              </a:rPr>
              <a:t>Optimize for speed</a:t>
            </a:r>
            <a:endParaRPr sz="3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18" name="Google Shape;418;p30"/>
          <p:cNvSpPr txBox="1"/>
          <p:nvPr/>
        </p:nvSpPr>
        <p:spPr>
          <a:xfrm>
            <a:off x="3566406" y="3573700"/>
            <a:ext cx="5788200" cy="646500"/>
          </a:xfrm>
          <a:prstGeom prst="rect">
            <a:avLst/>
          </a:prstGeom>
          <a:noFill/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69138"/>
                </a:solidFill>
                <a:latin typeface="Red Hat Text"/>
                <a:ea typeface="Red Hat Text"/>
                <a:cs typeface="Red Hat Text"/>
                <a:sym typeface="Red Hat Text"/>
              </a:rPr>
              <a:t>Distributed autonomous teams</a:t>
            </a:r>
            <a:endParaRPr sz="3000">
              <a:solidFill>
                <a:srgbClr val="E69138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419" name="Google Shape;419;p30"/>
          <p:cNvCxnSpPr>
            <a:stCxn id="417" idx="2"/>
            <a:endCxn id="418" idx="0"/>
          </p:cNvCxnSpPr>
          <p:nvPr/>
        </p:nvCxnSpPr>
        <p:spPr>
          <a:xfrm>
            <a:off x="6450894" y="3115521"/>
            <a:ext cx="9600" cy="4581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0" name="Google Shape;420;p30"/>
          <p:cNvSpPr txBox="1"/>
          <p:nvPr/>
        </p:nvSpPr>
        <p:spPr>
          <a:xfrm>
            <a:off x="2481647" y="4677575"/>
            <a:ext cx="7962900" cy="6465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Red Hat OpenShift Container Platform</a:t>
            </a:r>
            <a:endParaRPr sz="3000">
              <a:solidFill>
                <a:schemeClr val="accen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421" name="Google Shape;421;p30"/>
          <p:cNvCxnSpPr>
            <a:stCxn id="418" idx="2"/>
            <a:endCxn id="420" idx="0"/>
          </p:cNvCxnSpPr>
          <p:nvPr/>
        </p:nvCxnSpPr>
        <p:spPr>
          <a:xfrm>
            <a:off x="6460506" y="4220200"/>
            <a:ext cx="2700" cy="4575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>
            <a:off x="3865677" y="2585905"/>
            <a:ext cx="5380313" cy="1505733"/>
            <a:chOff x="3978600" y="1761400"/>
            <a:chExt cx="4234800" cy="1185150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3978600" y="1761400"/>
              <a:ext cx="4234800" cy="53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latin typeface="Red Hat Display Medium"/>
                  <a:ea typeface="Red Hat Display Medium"/>
                  <a:cs typeface="Red Hat Display Medium"/>
                  <a:sym typeface="Red Hat Display Medium"/>
                </a:rPr>
                <a:t>Michael Thirion</a:t>
              </a:r>
              <a:endParaRPr sz="4000">
                <a:solidFill>
                  <a:srgbClr val="000000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3978600" y="2409250"/>
              <a:ext cx="4234800" cy="53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latin typeface="Red Hat Text"/>
                  <a:ea typeface="Red Hat Text"/>
                  <a:cs typeface="Red Hat Text"/>
                  <a:sym typeface="Red Hat Text"/>
                </a:rPr>
                <a:t>Senior Specialist Solution Architect</a:t>
              </a:r>
              <a:endParaRPr sz="19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latin typeface="Red Hat Text"/>
                  <a:ea typeface="Red Hat Text"/>
                  <a:cs typeface="Red Hat Text"/>
                  <a:sym typeface="Red Hat Text"/>
                </a:rPr>
                <a:t>Red Hat</a:t>
              </a:r>
              <a:endParaRPr sz="19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1298704" y="2130300"/>
            <a:ext cx="2639400" cy="2609700"/>
            <a:chOff x="1113353" y="2130300"/>
            <a:chExt cx="2639400" cy="2609700"/>
          </a:xfrm>
        </p:grpSpPr>
        <p:sp>
          <p:nvSpPr>
            <p:cNvPr id="93" name="Google Shape;93;p13"/>
            <p:cNvSpPr txBox="1"/>
            <p:nvPr/>
          </p:nvSpPr>
          <p:spPr>
            <a:xfrm>
              <a:off x="1922854" y="3087666"/>
              <a:ext cx="10722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Speaker </a:t>
              </a:r>
              <a:endParaRPr sz="16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Image</a:t>
              </a:r>
              <a:r>
                <a:rPr lang="en">
                  <a:solidFill>
                    <a:srgbClr val="000000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 </a:t>
              </a:r>
              <a:endParaRPr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pic>
          <p:nvPicPr>
            <p:cNvPr id="94" name="Google Shape;94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53542" y="2575934"/>
              <a:ext cx="1795100" cy="179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3"/>
            <p:cNvSpPr/>
            <p:nvPr/>
          </p:nvSpPr>
          <p:spPr>
            <a:xfrm>
              <a:off x="1113353" y="2130300"/>
              <a:ext cx="2639400" cy="2609700"/>
            </a:xfrm>
            <a:prstGeom prst="donut">
              <a:avLst>
                <a:gd fmla="val 1754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sp>
        <p:nvSpPr>
          <p:cNvPr id="96" name="Google Shape;96;p13"/>
          <p:cNvSpPr txBox="1"/>
          <p:nvPr/>
        </p:nvSpPr>
        <p:spPr>
          <a:xfrm>
            <a:off x="3865675" y="4037350"/>
            <a:ext cx="227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4"/>
              </a:rPr>
              <a:t>mthirion@redhat.com</a:t>
            </a:r>
            <a:endParaRPr sz="1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4729" y="5053075"/>
            <a:ext cx="1371600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7377389" y="4621975"/>
            <a:ext cx="116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Linked-in</a:t>
            </a:r>
            <a:endParaRPr b="1" sz="1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 txBox="1"/>
          <p:nvPr>
            <p:ph type="title"/>
          </p:nvPr>
        </p:nvSpPr>
        <p:spPr>
          <a:xfrm>
            <a:off x="447775" y="1084550"/>
            <a:ext cx="75756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Software Era</a:t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600" y="2407875"/>
            <a:ext cx="5958025" cy="33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>
            <p:ph type="title"/>
          </p:nvPr>
        </p:nvSpPr>
        <p:spPr>
          <a:xfrm>
            <a:off x="447775" y="1084550"/>
            <a:ext cx="75756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Delivery Process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3856550" y="2367575"/>
            <a:ext cx="3870000" cy="35217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13" name="Google Shape;113;p15"/>
          <p:cNvCxnSpPr/>
          <p:nvPr/>
        </p:nvCxnSpPr>
        <p:spPr>
          <a:xfrm flipH="1" rot="10800000">
            <a:off x="4027075" y="4184025"/>
            <a:ext cx="1772100" cy="64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5"/>
          <p:cNvCxnSpPr/>
          <p:nvPr/>
        </p:nvCxnSpPr>
        <p:spPr>
          <a:xfrm>
            <a:off x="5791600" y="4191400"/>
            <a:ext cx="1824000" cy="58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5"/>
          <p:cNvCxnSpPr>
            <a:stCxn id="112" idx="0"/>
          </p:cNvCxnSpPr>
          <p:nvPr/>
        </p:nvCxnSpPr>
        <p:spPr>
          <a:xfrm>
            <a:off x="5791550" y="2367575"/>
            <a:ext cx="0" cy="180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4627600" y="3368450"/>
            <a:ext cx="74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Cost</a:t>
            </a:r>
            <a:endParaRPr sz="1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251400" y="3368450"/>
            <a:ext cx="89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Quality</a:t>
            </a:r>
            <a:endParaRPr sz="1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5410300" y="4829025"/>
            <a:ext cx="89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Speed</a:t>
            </a:r>
            <a:endParaRPr sz="1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 txBox="1"/>
          <p:nvPr>
            <p:ph type="title"/>
          </p:nvPr>
        </p:nvSpPr>
        <p:spPr>
          <a:xfrm>
            <a:off x="447775" y="1084550"/>
            <a:ext cx="75756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Optimize for speed</a:t>
            </a: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750" y="2452350"/>
            <a:ext cx="3674475" cy="36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 txBox="1"/>
          <p:nvPr>
            <p:ph type="title"/>
          </p:nvPr>
        </p:nvSpPr>
        <p:spPr>
          <a:xfrm>
            <a:off x="447775" y="1084550"/>
            <a:ext cx="94809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DevOps: Team Autonomy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6975" y="2281825"/>
            <a:ext cx="3978475" cy="32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>
            <p:ph type="title"/>
          </p:nvPr>
        </p:nvSpPr>
        <p:spPr>
          <a:xfrm>
            <a:off x="447775" y="1084550"/>
            <a:ext cx="87543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Streams</a:t>
            </a:r>
            <a:endParaRPr/>
          </a:p>
        </p:txBody>
      </p:sp>
      <p:cxnSp>
        <p:nvCxnSpPr>
          <p:cNvPr id="139" name="Google Shape;139;p18"/>
          <p:cNvCxnSpPr>
            <a:stCxn id="140" idx="3"/>
            <a:endCxn id="141" idx="1"/>
          </p:cNvCxnSpPr>
          <p:nvPr/>
        </p:nvCxnSpPr>
        <p:spPr>
          <a:xfrm>
            <a:off x="1914175" y="3908100"/>
            <a:ext cx="348000" cy="7605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0" name="Google Shape;140;p18"/>
          <p:cNvSpPr/>
          <p:nvPr/>
        </p:nvSpPr>
        <p:spPr>
          <a:xfrm>
            <a:off x="972475" y="3663450"/>
            <a:ext cx="941700" cy="489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Pull request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2262225" y="4423825"/>
            <a:ext cx="941700" cy="489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Unit tests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3621363" y="4152750"/>
            <a:ext cx="941700" cy="489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Code review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4966275" y="2974800"/>
            <a:ext cx="941700" cy="489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Build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6448200" y="4090225"/>
            <a:ext cx="941700" cy="489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Dev deploy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8097275" y="3115675"/>
            <a:ext cx="1349400" cy="593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Manual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config firewall &amp; certificate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46" name="Google Shape;146;p18"/>
          <p:cNvCxnSpPr>
            <a:stCxn id="141" idx="3"/>
            <a:endCxn id="142" idx="1"/>
          </p:cNvCxnSpPr>
          <p:nvPr/>
        </p:nvCxnSpPr>
        <p:spPr>
          <a:xfrm flipH="1" rot="10800000">
            <a:off x="3203925" y="4397275"/>
            <a:ext cx="417300" cy="271200"/>
          </a:xfrm>
          <a:prstGeom prst="curvedConnector3">
            <a:avLst>
              <a:gd fmla="val 5001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7" name="Google Shape;147;p18"/>
          <p:cNvCxnSpPr>
            <a:stCxn id="142" idx="3"/>
            <a:endCxn id="143" idx="1"/>
          </p:cNvCxnSpPr>
          <p:nvPr/>
        </p:nvCxnSpPr>
        <p:spPr>
          <a:xfrm flipH="1" rot="10800000">
            <a:off x="4563063" y="3219600"/>
            <a:ext cx="403200" cy="11778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8" name="Google Shape;148;p18"/>
          <p:cNvCxnSpPr>
            <a:stCxn id="143" idx="3"/>
            <a:endCxn id="144" idx="1"/>
          </p:cNvCxnSpPr>
          <p:nvPr/>
        </p:nvCxnSpPr>
        <p:spPr>
          <a:xfrm>
            <a:off x="5907975" y="3219450"/>
            <a:ext cx="540300" cy="1115400"/>
          </a:xfrm>
          <a:prstGeom prst="curvedConnector3">
            <a:avLst>
              <a:gd fmla="val 4999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9" name="Google Shape;149;p18"/>
          <p:cNvCxnSpPr>
            <a:stCxn id="144" idx="3"/>
            <a:endCxn id="145" idx="1"/>
          </p:cNvCxnSpPr>
          <p:nvPr/>
        </p:nvCxnSpPr>
        <p:spPr>
          <a:xfrm flipH="1" rot="10800000">
            <a:off x="7389900" y="3412675"/>
            <a:ext cx="707400" cy="9222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50" name="Google Shape;150;p18"/>
          <p:cNvSpPr/>
          <p:nvPr/>
        </p:nvSpPr>
        <p:spPr>
          <a:xfrm>
            <a:off x="9776950" y="4043700"/>
            <a:ext cx="941700" cy="489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Pprd deploy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51" name="Google Shape;151;p18"/>
          <p:cNvCxnSpPr>
            <a:stCxn id="145" idx="3"/>
            <a:endCxn id="150" idx="1"/>
          </p:cNvCxnSpPr>
          <p:nvPr/>
        </p:nvCxnSpPr>
        <p:spPr>
          <a:xfrm>
            <a:off x="9446675" y="3412525"/>
            <a:ext cx="330300" cy="8757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18"/>
          <p:cNvSpPr txBox="1"/>
          <p:nvPr/>
        </p:nvSpPr>
        <p:spPr>
          <a:xfrm>
            <a:off x="917925" y="5567150"/>
            <a:ext cx="4989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Value Stream Mapping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 txBox="1"/>
          <p:nvPr>
            <p:ph type="title"/>
          </p:nvPr>
        </p:nvSpPr>
        <p:spPr>
          <a:xfrm>
            <a:off x="447775" y="1084550"/>
            <a:ext cx="91842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DevOps</a:t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 rot="5400000">
            <a:off x="2944526" y="3301750"/>
            <a:ext cx="2469000" cy="7044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Self organized team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60" name="Google Shape;160;p19"/>
          <p:cNvSpPr/>
          <p:nvPr/>
        </p:nvSpPr>
        <p:spPr>
          <a:xfrm rot="5400000">
            <a:off x="3476275" y="4905250"/>
            <a:ext cx="1405500" cy="7044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279" y="2790147"/>
            <a:ext cx="652250" cy="4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384" y="3318300"/>
            <a:ext cx="652250" cy="4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384" y="3851344"/>
            <a:ext cx="652250" cy="4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798" y="5071350"/>
            <a:ext cx="652250" cy="4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 txBox="1"/>
          <p:nvPr>
            <p:ph type="title"/>
          </p:nvPr>
        </p:nvSpPr>
        <p:spPr>
          <a:xfrm>
            <a:off x="447775" y="1084550"/>
            <a:ext cx="84948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Delegation of activity</a:t>
            </a:r>
            <a:endParaRPr/>
          </a:p>
        </p:txBody>
      </p:sp>
      <p:cxnSp>
        <p:nvCxnSpPr>
          <p:cNvPr id="171" name="Google Shape;171;p20"/>
          <p:cNvCxnSpPr/>
          <p:nvPr/>
        </p:nvCxnSpPr>
        <p:spPr>
          <a:xfrm flipH="1" rot="10800000">
            <a:off x="2900125" y="2271200"/>
            <a:ext cx="14700" cy="35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0"/>
          <p:cNvCxnSpPr/>
          <p:nvPr/>
        </p:nvCxnSpPr>
        <p:spPr>
          <a:xfrm flipH="1" rot="10800000">
            <a:off x="2922375" y="5800175"/>
            <a:ext cx="59460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20"/>
          <p:cNvSpPr txBox="1"/>
          <p:nvPr/>
        </p:nvSpPr>
        <p:spPr>
          <a:xfrm rot="-5400000">
            <a:off x="1916258" y="3995925"/>
            <a:ext cx="14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Value chain</a:t>
            </a:r>
            <a:endParaRPr b="1"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4619108" y="5846125"/>
            <a:ext cx="141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Tech maturity</a:t>
            </a:r>
            <a:endParaRPr b="1"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75" name="Google Shape;175;p20"/>
          <p:cNvCxnSpPr/>
          <p:nvPr/>
        </p:nvCxnSpPr>
        <p:spPr>
          <a:xfrm flipH="1" rot="10800000">
            <a:off x="4579830" y="2253622"/>
            <a:ext cx="14700" cy="35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0"/>
          <p:cNvCxnSpPr/>
          <p:nvPr/>
        </p:nvCxnSpPr>
        <p:spPr>
          <a:xfrm flipH="1" rot="10800000">
            <a:off x="6331606" y="2263095"/>
            <a:ext cx="14700" cy="354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77" name="Google Shape;177;p20"/>
          <p:cNvSpPr/>
          <p:nvPr/>
        </p:nvSpPr>
        <p:spPr>
          <a:xfrm>
            <a:off x="5058518" y="2130328"/>
            <a:ext cx="809100" cy="575700"/>
          </a:xfrm>
          <a:prstGeom prst="ellipse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ed Hat Text"/>
                <a:ea typeface="Red Hat Text"/>
                <a:cs typeface="Red Hat Text"/>
                <a:sym typeface="Red Hat Text"/>
              </a:rPr>
              <a:t>Web site (API)</a:t>
            </a:r>
            <a:endParaRPr sz="8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6571146" y="5193688"/>
            <a:ext cx="516000" cy="465000"/>
          </a:xfrm>
          <a:prstGeom prst="ellipse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ed Hat Text"/>
                <a:ea typeface="Red Hat Text"/>
                <a:cs typeface="Red Hat Text"/>
                <a:sym typeface="Red Hat Text"/>
              </a:rPr>
              <a:t>VM</a:t>
            </a:r>
            <a:endParaRPr sz="8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3420775" y="4316962"/>
            <a:ext cx="547500" cy="465000"/>
          </a:xfrm>
          <a:prstGeom prst="ellipse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ed Hat Text"/>
                <a:ea typeface="Red Hat Text"/>
                <a:cs typeface="Red Hat Text"/>
                <a:sym typeface="Red Hat Text"/>
              </a:rPr>
              <a:t>Unit Tests</a:t>
            </a:r>
            <a:endParaRPr b="1" sz="6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3198350" y="2826237"/>
            <a:ext cx="547500" cy="465000"/>
          </a:xfrm>
          <a:prstGeom prst="ellipse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ed Hat Text"/>
                <a:ea typeface="Red Hat Text"/>
                <a:cs typeface="Red Hat Text"/>
                <a:sym typeface="Red Hat Text"/>
              </a:rPr>
              <a:t>Acc Tests</a:t>
            </a:r>
            <a:endParaRPr b="1" sz="6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4296650" y="3126437"/>
            <a:ext cx="547500" cy="465000"/>
          </a:xfrm>
          <a:prstGeom prst="ellipse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ed Hat Text"/>
                <a:ea typeface="Red Hat Text"/>
                <a:cs typeface="Red Hat Text"/>
                <a:sym typeface="Red Hat Text"/>
              </a:rPr>
              <a:t>perf Tests</a:t>
            </a:r>
            <a:endParaRPr b="1" sz="6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82" name="Google Shape;182;p20"/>
          <p:cNvCxnSpPr>
            <a:stCxn id="180" idx="6"/>
            <a:endCxn id="181" idx="1"/>
          </p:cNvCxnSpPr>
          <p:nvPr/>
        </p:nvCxnSpPr>
        <p:spPr>
          <a:xfrm>
            <a:off x="3745850" y="3058737"/>
            <a:ext cx="630900" cy="13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0"/>
          <p:cNvCxnSpPr>
            <a:stCxn id="181" idx="4"/>
            <a:endCxn id="179" idx="0"/>
          </p:cNvCxnSpPr>
          <p:nvPr/>
        </p:nvCxnSpPr>
        <p:spPr>
          <a:xfrm flipH="1">
            <a:off x="3694400" y="3591437"/>
            <a:ext cx="876000" cy="7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0"/>
          <p:cNvCxnSpPr>
            <a:stCxn id="177" idx="2"/>
            <a:endCxn id="180" idx="7"/>
          </p:cNvCxnSpPr>
          <p:nvPr/>
        </p:nvCxnSpPr>
        <p:spPr>
          <a:xfrm flipH="1">
            <a:off x="3665618" y="2418178"/>
            <a:ext cx="1392900" cy="47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0"/>
          <p:cNvCxnSpPr>
            <a:endCxn id="178" idx="2"/>
          </p:cNvCxnSpPr>
          <p:nvPr/>
        </p:nvCxnSpPr>
        <p:spPr>
          <a:xfrm>
            <a:off x="3649446" y="4549588"/>
            <a:ext cx="2921700" cy="8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20"/>
          <p:cNvSpPr txBox="1"/>
          <p:nvPr/>
        </p:nvSpPr>
        <p:spPr>
          <a:xfrm>
            <a:off x="898325" y="5896675"/>
            <a:ext cx="211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3"/>
              </a:rPr>
              <a:t>Wardley Mapping</a:t>
            </a:r>
            <a:endParaRPr sz="1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ummit: Connect 2025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E0000"/>
      </a:accent1>
      <a:accent2>
        <a:srgbClr val="CC0000"/>
      </a:accent2>
      <a:accent3>
        <a:srgbClr val="A30000"/>
      </a:accent3>
      <a:accent4>
        <a:srgbClr val="820000"/>
      </a:accent4>
      <a:accent5>
        <a:srgbClr val="BFBFBF"/>
      </a:accent5>
      <a:accent6>
        <a:srgbClr val="808080"/>
      </a:accent6>
      <a:hlink>
        <a:srgbClr val="EE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