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Red Hat Text Medium"/>
      <p:regular r:id="rId44"/>
      <p:bold r:id="rId45"/>
      <p:italic r:id="rId46"/>
      <p:boldItalic r:id="rId47"/>
    </p:embeddedFont>
    <p:embeddedFont>
      <p:font typeface="Red Hat Display Medium"/>
      <p:regular r:id="rId48"/>
      <p:bold r:id="rId49"/>
      <p:italic r:id="rId50"/>
      <p:boldItalic r:id="rId51"/>
    </p:embeddedFont>
    <p:embeddedFont>
      <p:font typeface="Red Hat Display"/>
      <p:regular r:id="rId52"/>
      <p:bold r:id="rId53"/>
      <p:italic r:id="rId54"/>
      <p:boldItalic r:id="rId55"/>
    </p:embeddedFont>
    <p:embeddedFont>
      <p:font typeface="Helvetica Neue"/>
      <p:regular r:id="rId56"/>
      <p:bold r:id="rId57"/>
      <p:italic r:id="rId58"/>
      <p:boldItalic r:id="rId59"/>
    </p:embeddedFont>
    <p:embeddedFont>
      <p:font typeface="Red Hat Text"/>
      <p:regular r:id="rId60"/>
      <p:bold r:id="rId61"/>
      <p:italic r:id="rId62"/>
      <p:boldItalic r:id="rId63"/>
    </p:embeddedFont>
    <p:embeddedFont>
      <p:font typeface="IBM Plex Sans KR"/>
      <p:regular r:id="rId64"/>
      <p:bold r:id="rId65"/>
    </p:embeddedFont>
    <p:embeddedFont>
      <p:font typeface="Open Sans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70" roundtripDataSignature="AMtx7mi63r5klEztIRNlh3XSH1DbLyyO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edHatTextMedium-regular.fntdata"/><Relationship Id="rId43" Type="http://schemas.openxmlformats.org/officeDocument/2006/relationships/slide" Target="slides/slide38.xml"/><Relationship Id="rId46" Type="http://schemas.openxmlformats.org/officeDocument/2006/relationships/font" Target="fonts/RedHatTextMedium-italic.fntdata"/><Relationship Id="rId45" Type="http://schemas.openxmlformats.org/officeDocument/2006/relationships/font" Target="fonts/RedHatText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edHatDisplayMedium-regular.fntdata"/><Relationship Id="rId47" Type="http://schemas.openxmlformats.org/officeDocument/2006/relationships/font" Target="fonts/RedHatTextMedium-boldItalic.fntdata"/><Relationship Id="rId49" Type="http://schemas.openxmlformats.org/officeDocument/2006/relationships/font" Target="fonts/RedHatDisplay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customschemas.google.com/relationships/presentationmetadata" Target="meta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edHatText-italic.fntdata"/><Relationship Id="rId61" Type="http://schemas.openxmlformats.org/officeDocument/2006/relationships/font" Target="fonts/RedHatText-bold.fntdata"/><Relationship Id="rId20" Type="http://schemas.openxmlformats.org/officeDocument/2006/relationships/slide" Target="slides/slide15.xml"/><Relationship Id="rId64" Type="http://schemas.openxmlformats.org/officeDocument/2006/relationships/font" Target="fonts/IBMPlexSansKR-regular.fntdata"/><Relationship Id="rId63" Type="http://schemas.openxmlformats.org/officeDocument/2006/relationships/font" Target="fonts/RedHatText-boldItalic.fntdata"/><Relationship Id="rId22" Type="http://schemas.openxmlformats.org/officeDocument/2006/relationships/slide" Target="slides/slide17.xml"/><Relationship Id="rId66" Type="http://schemas.openxmlformats.org/officeDocument/2006/relationships/font" Target="fonts/OpenSans-regular.fntdata"/><Relationship Id="rId21" Type="http://schemas.openxmlformats.org/officeDocument/2006/relationships/slide" Target="slides/slide16.xml"/><Relationship Id="rId65" Type="http://schemas.openxmlformats.org/officeDocument/2006/relationships/font" Target="fonts/IBMPlexSansKR-bold.fntdata"/><Relationship Id="rId24" Type="http://schemas.openxmlformats.org/officeDocument/2006/relationships/slide" Target="slides/slide19.xml"/><Relationship Id="rId68" Type="http://schemas.openxmlformats.org/officeDocument/2006/relationships/font" Target="fonts/OpenSans-italic.fntdata"/><Relationship Id="rId23" Type="http://schemas.openxmlformats.org/officeDocument/2006/relationships/slide" Target="slides/slide18.xml"/><Relationship Id="rId67" Type="http://schemas.openxmlformats.org/officeDocument/2006/relationships/font" Target="fonts/OpenSans-bold.fntdata"/><Relationship Id="rId60" Type="http://schemas.openxmlformats.org/officeDocument/2006/relationships/font" Target="fonts/RedHatText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pen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edHatDisplayMedium-boldItalic.fntdata"/><Relationship Id="rId50" Type="http://schemas.openxmlformats.org/officeDocument/2006/relationships/font" Target="fonts/RedHatDisplayMedium-italic.fntdata"/><Relationship Id="rId53" Type="http://schemas.openxmlformats.org/officeDocument/2006/relationships/font" Target="fonts/RedHatDisplay-bold.fntdata"/><Relationship Id="rId52" Type="http://schemas.openxmlformats.org/officeDocument/2006/relationships/font" Target="fonts/RedHatDisplay-regular.fntdata"/><Relationship Id="rId11" Type="http://schemas.openxmlformats.org/officeDocument/2006/relationships/slide" Target="slides/slide6.xml"/><Relationship Id="rId55" Type="http://schemas.openxmlformats.org/officeDocument/2006/relationships/font" Target="fonts/RedHatDisplay-boldItalic.fntdata"/><Relationship Id="rId10" Type="http://schemas.openxmlformats.org/officeDocument/2006/relationships/slide" Target="slides/slide5.xml"/><Relationship Id="rId54" Type="http://schemas.openxmlformats.org/officeDocument/2006/relationships/font" Target="fonts/RedHatDisplay-italic.fntdata"/><Relationship Id="rId13" Type="http://schemas.openxmlformats.org/officeDocument/2006/relationships/slide" Target="slides/slide8.xml"/><Relationship Id="rId57" Type="http://schemas.openxmlformats.org/officeDocument/2006/relationships/font" Target="fonts/HelveticaNeue-bold.fntdata"/><Relationship Id="rId12" Type="http://schemas.openxmlformats.org/officeDocument/2006/relationships/slide" Target="slides/slide7.xml"/><Relationship Id="rId56" Type="http://schemas.openxmlformats.org/officeDocument/2006/relationships/font" Target="fonts/HelveticaNeue-regular.fntdata"/><Relationship Id="rId15" Type="http://schemas.openxmlformats.org/officeDocument/2006/relationships/slide" Target="slides/slide10.xml"/><Relationship Id="rId59" Type="http://schemas.openxmlformats.org/officeDocument/2006/relationships/font" Target="fonts/HelveticaNeue-boldItalic.fntdata"/><Relationship Id="rId14" Type="http://schemas.openxmlformats.org/officeDocument/2006/relationships/slide" Target="slides/slide9.xml"/><Relationship Id="rId58" Type="http://schemas.openxmlformats.org/officeDocument/2006/relationships/font" Target="fonts/HelveticaNeue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9c5a521c7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9c5a521c7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217488" y="812800"/>
            <a:ext cx="7124700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p2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7" name="Google Shape;427;p2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p3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9" name="Google Shape;499;p3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5" name="Google Shape;505;p3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8eaefe107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38eaefe107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Augment the model with custom text, so the generic model is enhanced with documents of our tick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c5a521c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9c5a521c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3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4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2"/>
          <p:cNvSpPr txBox="1"/>
          <p:nvPr>
            <p:ph idx="1" type="body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2"/>
          <p:cNvSpPr txBox="1"/>
          <p:nvPr>
            <p:ph idx="2" type="body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5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blank">
  <p:cSld name="Interior 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3"/>
          <p:cNvSpPr txBox="1"/>
          <p:nvPr>
            <p:ph idx="12" type="sldNum"/>
          </p:nvPr>
        </p:nvSpPr>
        <p:spPr>
          <a:xfrm>
            <a:off x="70026" y="4930543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2774" y="4771543"/>
            <a:ext cx="711200" cy="266700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98A8BD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4"/>
          <p:cNvSpPr txBox="1"/>
          <p:nvPr>
            <p:ph idx="1" type="body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overview">
  <p:cSld name="Interior overview"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6"/>
          <p:cNvSpPr txBox="1"/>
          <p:nvPr>
            <p:ph idx="1" type="subTitle"/>
          </p:nvPr>
        </p:nvSpPr>
        <p:spPr>
          <a:xfrm>
            <a:off x="335831" y="41580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291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1414"/>
              </a:buClr>
              <a:buSzPts val="800"/>
              <a:buFont typeface="Red Hat Text Medium"/>
              <a:buNone/>
              <a:defRPr sz="800">
                <a:solidFill>
                  <a:srgbClr val="141414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85" name="Google Shape;85;p56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56"/>
          <p:cNvSpPr txBox="1"/>
          <p:nvPr>
            <p:ph idx="2" type="body"/>
          </p:nvPr>
        </p:nvSpPr>
        <p:spPr>
          <a:xfrm>
            <a:off x="675206" y="2331975"/>
            <a:ext cx="3783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800" spcFirstLastPara="1" rIns="68575" wrap="square" tIns="6857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/>
            </a:lvl1pPr>
            <a:lvl2pPr indent="-317500" lvl="1" marL="9144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2pPr>
            <a:lvl3pPr indent="-317500" lvl="2" marL="13716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3pPr>
            <a:lvl4pPr indent="-317500" lvl="3" marL="18288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4pPr>
            <a:lvl5pPr indent="-317500" lvl="4" marL="22860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5pPr>
            <a:lvl6pPr indent="-317500" lvl="5" marL="27432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6pPr>
            <a:lvl7pPr indent="-317500" lvl="6" marL="32004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7pPr>
            <a:lvl8pPr indent="-317500" lvl="7" marL="36576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8pPr>
            <a:lvl9pPr indent="-317500" lvl="8" marL="411480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400"/>
              <a:buChar char="･"/>
              <a:defRPr/>
            </a:lvl9pPr>
          </a:lstStyle>
          <a:p/>
        </p:txBody>
      </p:sp>
      <p:sp>
        <p:nvSpPr>
          <p:cNvPr id="87" name="Google Shape;87;p56"/>
          <p:cNvSpPr txBox="1"/>
          <p:nvPr>
            <p:ph type="title"/>
          </p:nvPr>
        </p:nvSpPr>
        <p:spPr>
          <a:xfrm>
            <a:off x="675206" y="893241"/>
            <a:ext cx="2914500" cy="1095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8" name="Google Shape;88;p56"/>
          <p:cNvSpPr txBox="1"/>
          <p:nvPr>
            <p:ph idx="3" type="subTitle"/>
          </p:nvPr>
        </p:nvSpPr>
        <p:spPr>
          <a:xfrm>
            <a:off x="14638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7"/>
          <p:cNvSpPr txBox="1"/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7"/>
          <p:cNvSpPr txBox="1"/>
          <p:nvPr>
            <p:ph idx="1" type="body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2" name="Google Shape;92;p5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8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8" name="Google Shape;98;p58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5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0" name="Google Shape;100;p5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5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7" name="Google Shape;107;p5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8" name="Google Shape;108;p5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6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6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15" name="Google Shape;115;p6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6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61"/>
          <p:cNvSpPr txBox="1"/>
          <p:nvPr>
            <p:ph idx="1" type="body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6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6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6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6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agenda dark">
  <p:cSld name="Interior agenda dark">
    <p:bg>
      <p:bgPr>
        <a:solidFill>
          <a:srgbClr val="353535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3"/>
          <p:cNvSpPr txBox="1"/>
          <p:nvPr>
            <p:ph idx="1" type="body"/>
          </p:nvPr>
        </p:nvSpPr>
        <p:spPr>
          <a:xfrm>
            <a:off x="6502425" y="1387106"/>
            <a:ext cx="1599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▸"/>
              <a:defRPr>
                <a:solidFill>
                  <a:srgbClr val="FFFFFF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2" name="Google Shape;132;p63"/>
          <p:cNvSpPr txBox="1"/>
          <p:nvPr>
            <p:ph idx="2" type="body"/>
          </p:nvPr>
        </p:nvSpPr>
        <p:spPr>
          <a:xfrm>
            <a:off x="4281525" y="1387106"/>
            <a:ext cx="1599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▸"/>
              <a:defRPr>
                <a:solidFill>
                  <a:srgbClr val="FFFFFF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FFFFFF"/>
              </a:buClr>
              <a:buSzPts val="1400"/>
              <a:buChar char="･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3" name="Google Shape;133;p63"/>
          <p:cNvSpPr txBox="1"/>
          <p:nvPr>
            <p:ph type="title"/>
          </p:nvPr>
        </p:nvSpPr>
        <p:spPr>
          <a:xfrm>
            <a:off x="675206" y="1302325"/>
            <a:ext cx="2914500" cy="20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34" name="Google Shape;134;p63"/>
          <p:cNvSpPr txBox="1"/>
          <p:nvPr>
            <p:ph idx="3" type="subTitle"/>
          </p:nvPr>
        </p:nvSpPr>
        <p:spPr>
          <a:xfrm>
            <a:off x="335831" y="41580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291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Display Medium"/>
              <a:buNone/>
              <a:defRPr sz="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135" name="Google Shape;135;p63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63"/>
          <p:cNvSpPr txBox="1"/>
          <p:nvPr>
            <p:ph idx="4" type="subTitle"/>
          </p:nvPr>
        </p:nvSpPr>
        <p:spPr>
          <a:xfrm>
            <a:off x="14638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hree column">
  <p:cSld name="Interior three column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5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5"/>
          <p:cNvSpPr txBox="1"/>
          <p:nvPr>
            <p:ph idx="1" type="subTitle"/>
          </p:nvPr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" name="Google Shape;25;p45"/>
          <p:cNvSpPr txBox="1"/>
          <p:nvPr>
            <p:ph idx="2" type="subTitle"/>
          </p:nvPr>
        </p:nvSpPr>
        <p:spPr>
          <a:xfrm>
            <a:off x="3351225" y="3172294"/>
            <a:ext cx="2441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6" name="Google Shape;26;p45"/>
          <p:cNvSpPr txBox="1"/>
          <p:nvPr>
            <p:ph idx="3" type="subTitle"/>
          </p:nvPr>
        </p:nvSpPr>
        <p:spPr>
          <a:xfrm>
            <a:off x="3351300" y="3539213"/>
            <a:ext cx="24414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27" name="Google Shape;27;p45"/>
          <p:cNvSpPr txBox="1"/>
          <p:nvPr>
            <p:ph idx="4" type="subTitle"/>
          </p:nvPr>
        </p:nvSpPr>
        <p:spPr>
          <a:xfrm>
            <a:off x="6036000" y="3172294"/>
            <a:ext cx="2441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28" name="Google Shape;28;p45"/>
          <p:cNvSpPr txBox="1"/>
          <p:nvPr>
            <p:ph idx="5" type="subTitle"/>
          </p:nvPr>
        </p:nvSpPr>
        <p:spPr>
          <a:xfrm>
            <a:off x="6036075" y="3539213"/>
            <a:ext cx="24414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29" name="Google Shape;29;p45"/>
          <p:cNvSpPr txBox="1"/>
          <p:nvPr>
            <p:ph idx="6" type="subTitle"/>
          </p:nvPr>
        </p:nvSpPr>
        <p:spPr>
          <a:xfrm>
            <a:off x="666450" y="3172294"/>
            <a:ext cx="2441400" cy="2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0" name="Google Shape;30;p45"/>
          <p:cNvSpPr txBox="1"/>
          <p:nvPr>
            <p:ph idx="7" type="subTitle"/>
          </p:nvPr>
        </p:nvSpPr>
        <p:spPr>
          <a:xfrm>
            <a:off x="666525" y="3539213"/>
            <a:ext cx="24414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31" name="Google Shape;31;p45"/>
          <p:cNvSpPr txBox="1"/>
          <p:nvPr>
            <p:ph idx="8" type="subTitle"/>
          </p:nvPr>
        </p:nvSpPr>
        <p:spPr>
          <a:xfrm>
            <a:off x="335831" y="41580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291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32" name="Google Shape;32;p45"/>
          <p:cNvSpPr txBox="1"/>
          <p:nvPr>
            <p:ph type="title"/>
          </p:nvPr>
        </p:nvSpPr>
        <p:spPr>
          <a:xfrm>
            <a:off x="663788" y="8252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/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" name="Google Shape;33;p45"/>
          <p:cNvSpPr txBox="1"/>
          <p:nvPr>
            <p:ph idx="9" type="subTitle"/>
          </p:nvPr>
        </p:nvSpPr>
        <p:spPr>
          <a:xfrm>
            <a:off x="663844" y="1240163"/>
            <a:ext cx="78165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rmal">
  <p:cSld name="normal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8"/>
          <p:cNvSpPr txBox="1"/>
          <p:nvPr>
            <p:ph idx="1" type="body"/>
          </p:nvPr>
        </p:nvSpPr>
        <p:spPr>
          <a:xfrm>
            <a:off x="1249405" y="1859859"/>
            <a:ext cx="5814830" cy="1785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ed Hat Display"/>
              <a:buNone/>
              <a:defRPr sz="2400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-228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ed Hat Display"/>
              <a:buNone/>
              <a:defRPr sz="24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ed Hat Display"/>
              <a:buNone/>
              <a:defRPr sz="24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ed Hat Display"/>
              <a:buNone/>
              <a:defRPr sz="24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ed Hat Display"/>
              <a:buNone/>
              <a:defRPr sz="24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-2286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45" name="Google Shape;45;p48"/>
          <p:cNvSpPr txBox="1"/>
          <p:nvPr>
            <p:ph type="title"/>
          </p:nvPr>
        </p:nvSpPr>
        <p:spPr>
          <a:xfrm>
            <a:off x="663788" y="8252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400"/>
              <a:buFont typeface="Red Hat Display"/>
              <a:buNone/>
              <a:defRPr sz="4400">
                <a:solidFill>
                  <a:srgbClr val="21212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46" name="Google Shape;46;p48"/>
          <p:cNvSpPr txBox="1"/>
          <p:nvPr>
            <p:ph idx="2" type="body"/>
          </p:nvPr>
        </p:nvSpPr>
        <p:spPr>
          <a:xfrm>
            <a:off x="417167" y="42630"/>
            <a:ext cx="255061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47" name="Google Shape;47;p48"/>
          <p:cNvSpPr txBox="1"/>
          <p:nvPr>
            <p:ph idx="12" type="sldNum"/>
          </p:nvPr>
        </p:nvSpPr>
        <p:spPr>
          <a:xfrm>
            <a:off x="335831" y="4506267"/>
            <a:ext cx="166097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ed Hat Display"/>
              <a:buNone/>
              <a:defRPr b="0" i="0" sz="1400" u="none" cap="none" strike="noStrike">
                <a:solidFill>
                  <a:srgbClr val="888888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#1">
  <p:cSld name="Content Slide #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/>
          <p:nvPr>
            <p:ph idx="1" type="subTitle"/>
          </p:nvPr>
        </p:nvSpPr>
        <p:spPr>
          <a:xfrm>
            <a:off x="335831" y="41580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291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Text Medium"/>
              <a:buNone/>
              <a:defRPr sz="800">
                <a:solidFill>
                  <a:schemeClr val="accen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50" name="Google Shape;50;p49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chemeClr val="dk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me 2 divider D 1">
  <p:cSld name="Theme 2 divider D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0"/>
          <p:cNvSpPr txBox="1"/>
          <p:nvPr>
            <p:ph type="title"/>
          </p:nvPr>
        </p:nvSpPr>
        <p:spPr>
          <a:xfrm>
            <a:off x="1557019" y="1412438"/>
            <a:ext cx="59940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 sz="4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3" name="Google Shape;53;p50"/>
          <p:cNvSpPr txBox="1"/>
          <p:nvPr>
            <p:ph idx="1" type="subTitle"/>
          </p:nvPr>
        </p:nvSpPr>
        <p:spPr>
          <a:xfrm rot="5400000">
            <a:off x="-1603762" y="1603800"/>
            <a:ext cx="38616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771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Display Medium"/>
              <a:buNone/>
              <a:defRPr sz="800">
                <a:solidFill>
                  <a:schemeClr val="l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Text Medium"/>
              <a:buNone/>
              <a:defRPr sz="800">
                <a:solidFill>
                  <a:schemeClr val="lt1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/>
        </p:txBody>
      </p:sp>
      <p:sp>
        <p:nvSpPr>
          <p:cNvPr id="54" name="Google Shape;54;p50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FFFFFF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title and two column body">
  <p:cSld name="Interior title and two column 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1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  <a:defRPr b="0" i="0" sz="600" u="none" cap="none" strike="noStrike">
                <a:solidFill>
                  <a:srgbClr val="888888"/>
                </a:solidFill>
                <a:latin typeface="Red Hat Text Medium"/>
                <a:ea typeface="Red Hat Text Medium"/>
                <a:cs typeface="Red Hat Text Medium"/>
                <a:sym typeface="Red Hat Text Medium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51"/>
          <p:cNvSpPr txBox="1"/>
          <p:nvPr>
            <p:ph idx="1" type="subTitle"/>
          </p:nvPr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p51"/>
          <p:cNvSpPr txBox="1"/>
          <p:nvPr>
            <p:ph idx="2" type="body"/>
          </p:nvPr>
        </p:nvSpPr>
        <p:spPr>
          <a:xfrm>
            <a:off x="663844" y="1718383"/>
            <a:ext cx="37032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/>
            </a:lvl1pPr>
            <a:lvl2pPr indent="-317500" lvl="1" marL="9144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2pPr>
            <a:lvl3pPr indent="-317500" lvl="2" marL="13716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3pPr>
            <a:lvl4pPr indent="-317500" lvl="3" marL="18288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4pPr>
            <a:lvl5pPr indent="-317500" lvl="4" marL="22860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5pPr>
            <a:lvl6pPr indent="-317500" lvl="5" marL="27432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6pPr>
            <a:lvl7pPr indent="-317500" lvl="6" marL="32004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7pPr>
            <a:lvl8pPr indent="-317500" lvl="7" marL="36576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8pPr>
            <a:lvl9pPr indent="-317500" lvl="8" marL="411480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･"/>
              <a:defRPr/>
            </a:lvl9pPr>
          </a:lstStyle>
          <a:p/>
        </p:txBody>
      </p:sp>
      <p:sp>
        <p:nvSpPr>
          <p:cNvPr id="59" name="Google Shape;59;p51"/>
          <p:cNvSpPr txBox="1"/>
          <p:nvPr>
            <p:ph idx="3" type="body"/>
          </p:nvPr>
        </p:nvSpPr>
        <p:spPr>
          <a:xfrm>
            <a:off x="4777069" y="1718381"/>
            <a:ext cx="37032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  <a:defRPr/>
            </a:lvl1pPr>
            <a:lvl2pPr indent="-317500" lvl="1" marL="9144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2pPr>
            <a:lvl3pPr indent="-317500" lvl="2" marL="13716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3pPr>
            <a:lvl4pPr indent="-317500" lvl="3" marL="18288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4pPr>
            <a:lvl5pPr indent="-317500" lvl="4" marL="22860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5pPr>
            <a:lvl6pPr indent="-317500" lvl="5" marL="27432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6pPr>
            <a:lvl7pPr indent="-317500" lvl="6" marL="32004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7pPr>
            <a:lvl8pPr indent="-317500" lvl="7" marL="365760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  <a:defRPr/>
            </a:lvl8pPr>
            <a:lvl9pPr indent="-317500" lvl="8" marL="411480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･"/>
              <a:defRPr/>
            </a:lvl9pPr>
          </a:lstStyle>
          <a:p/>
        </p:txBody>
      </p:sp>
      <p:sp>
        <p:nvSpPr>
          <p:cNvPr id="60" name="Google Shape;60;p51"/>
          <p:cNvSpPr txBox="1"/>
          <p:nvPr>
            <p:ph idx="4" type="subTitle"/>
          </p:nvPr>
        </p:nvSpPr>
        <p:spPr>
          <a:xfrm>
            <a:off x="335831" y="41580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29175" spcFirstLastPara="1" rIns="68575" wrap="square" tIns="6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Red Hat Display Medium"/>
              <a:buNone/>
              <a:defRPr sz="800">
                <a:solidFill>
                  <a:schemeClr val="accent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defRPr>
            </a:lvl9pPr>
          </a:lstStyle>
          <a:p/>
        </p:txBody>
      </p:sp>
      <p:sp>
        <p:nvSpPr>
          <p:cNvPr id="61" name="Google Shape;61;p51"/>
          <p:cNvSpPr txBox="1"/>
          <p:nvPr>
            <p:ph type="title"/>
          </p:nvPr>
        </p:nvSpPr>
        <p:spPr>
          <a:xfrm>
            <a:off x="663788" y="8252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/>
            </a:lvl1pPr>
            <a:lvl2pPr lvl="1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62" name="Google Shape;62;p51"/>
          <p:cNvSpPr txBox="1"/>
          <p:nvPr>
            <p:ph idx="5" type="subTitle"/>
          </p:nvPr>
        </p:nvSpPr>
        <p:spPr>
          <a:xfrm>
            <a:off x="663844" y="1240163"/>
            <a:ext cx="78165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7.png"/><Relationship Id="rId2" Type="http://schemas.openxmlformats.org/officeDocument/2006/relationships/image" Target="../media/image3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362774" y="4771543"/>
            <a:ext cx="711200" cy="266700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98A8BD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</p:pic>
      <p:sp>
        <p:nvSpPr>
          <p:cNvPr id="12" name="Google Shape;12;p42"/>
          <p:cNvSpPr txBox="1"/>
          <p:nvPr/>
        </p:nvSpPr>
        <p:spPr>
          <a:xfrm>
            <a:off x="7390369" y="4786260"/>
            <a:ext cx="9855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kevindubois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123076" y="4846094"/>
            <a:ext cx="175842" cy="15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9094" y="4836839"/>
            <a:ext cx="162551" cy="17584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g"/><Relationship Id="rId4" Type="http://schemas.openxmlformats.org/officeDocument/2006/relationships/image" Target="../media/image3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31.png"/><Relationship Id="rId5" Type="http://schemas.openxmlformats.org/officeDocument/2006/relationships/hyperlink" Target="https://podman-desktop.io/docs/ai-lab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hyperlink" Target="https://lmstudio.ai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23.png"/><Relationship Id="rId5" Type="http://schemas.openxmlformats.org/officeDocument/2006/relationships/hyperlink" Target="https://docs.vllm.ai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64.png"/><Relationship Id="rId9" Type="http://schemas.openxmlformats.org/officeDocument/2006/relationships/image" Target="../media/image72.png"/><Relationship Id="rId5" Type="http://schemas.openxmlformats.org/officeDocument/2006/relationships/image" Target="../media/image62.png"/><Relationship Id="rId6" Type="http://schemas.openxmlformats.org/officeDocument/2006/relationships/image" Target="../media/image50.png"/><Relationship Id="rId7" Type="http://schemas.openxmlformats.org/officeDocument/2006/relationships/image" Target="../media/image69.png"/><Relationship Id="rId8" Type="http://schemas.openxmlformats.org/officeDocument/2006/relationships/image" Target="../media/image58.png"/><Relationship Id="rId10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.png"/><Relationship Id="rId22" Type="http://schemas.openxmlformats.org/officeDocument/2006/relationships/image" Target="../media/image16.png"/><Relationship Id="rId21" Type="http://schemas.openxmlformats.org/officeDocument/2006/relationships/image" Target="../media/image12.png"/><Relationship Id="rId24" Type="http://schemas.openxmlformats.org/officeDocument/2006/relationships/image" Target="../media/image25.png"/><Relationship Id="rId23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hyperlink" Target="https://be.linkedin.com/in/kevindubois" TargetMode="External"/><Relationship Id="rId26" Type="http://schemas.openxmlformats.org/officeDocument/2006/relationships/image" Target="../media/image17.png"/><Relationship Id="rId25" Type="http://schemas.openxmlformats.org/officeDocument/2006/relationships/image" Target="../media/image27.png"/><Relationship Id="rId28" Type="http://schemas.openxmlformats.org/officeDocument/2006/relationships/image" Target="../media/image32.jpg"/><Relationship Id="rId27" Type="http://schemas.openxmlformats.org/officeDocument/2006/relationships/image" Target="../media/image29.png"/><Relationship Id="rId5" Type="http://schemas.openxmlformats.org/officeDocument/2006/relationships/image" Target="../media/image15.png"/><Relationship Id="rId6" Type="http://schemas.openxmlformats.org/officeDocument/2006/relationships/hyperlink" Target="https://www.youtube.com/@thekevindubois" TargetMode="External"/><Relationship Id="rId29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4.png"/><Relationship Id="rId30" Type="http://schemas.openxmlformats.org/officeDocument/2006/relationships/image" Target="../media/image24.png"/><Relationship Id="rId11" Type="http://schemas.openxmlformats.org/officeDocument/2006/relationships/hyperlink" Target="https://github.com/kdubois" TargetMode="External"/><Relationship Id="rId10" Type="http://schemas.openxmlformats.org/officeDocument/2006/relationships/image" Target="../media/image9.png"/><Relationship Id="rId13" Type="http://schemas.openxmlformats.org/officeDocument/2006/relationships/image" Target="../media/image10.png"/><Relationship Id="rId12" Type="http://schemas.openxmlformats.org/officeDocument/2006/relationships/image" Target="../media/image8.png"/><Relationship Id="rId15" Type="http://schemas.openxmlformats.org/officeDocument/2006/relationships/image" Target="../media/image19.png"/><Relationship Id="rId14" Type="http://schemas.openxmlformats.org/officeDocument/2006/relationships/image" Target="../media/image22.png"/><Relationship Id="rId17" Type="http://schemas.openxmlformats.org/officeDocument/2006/relationships/image" Target="../media/image28.png"/><Relationship Id="rId16" Type="http://schemas.openxmlformats.org/officeDocument/2006/relationships/image" Target="../media/image21.png"/><Relationship Id="rId19" Type="http://schemas.openxmlformats.org/officeDocument/2006/relationships/image" Target="../media/image20.png"/><Relationship Id="rId18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darkreading.com/cyber-risk/open-source-ai-models-pose-risks-of-malicious-code-vulnerabilities" TargetMode="External"/><Relationship Id="rId4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85.png"/><Relationship Id="rId5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png"/><Relationship Id="rId4" Type="http://schemas.openxmlformats.org/officeDocument/2006/relationships/image" Target="../media/image7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Relationship Id="rId4" Type="http://schemas.openxmlformats.org/officeDocument/2006/relationships/image" Target="../media/image74.png"/><Relationship Id="rId5" Type="http://schemas.openxmlformats.org/officeDocument/2006/relationships/hyperlink" Target="https://neuralmagic.com/blog/we-ran-over-half-a-million-evaluations-on-quantized-llms-heres-what-we-found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2.png"/><Relationship Id="rId4" Type="http://schemas.openxmlformats.org/officeDocument/2006/relationships/hyperlink" Target="https://podman-desktop.io/" TargetMode="External"/><Relationship Id="rId9" Type="http://schemas.openxmlformats.org/officeDocument/2006/relationships/image" Target="../media/image5.png"/><Relationship Id="rId5" Type="http://schemas.openxmlformats.org/officeDocument/2006/relationships/hyperlink" Target="https://docs.quarkiverse.io/quarkus-langchain4j" TargetMode="External"/><Relationship Id="rId6" Type="http://schemas.openxmlformats.org/officeDocument/2006/relationships/hyperlink" Target="http://www.ibm.com/granite" TargetMode="External"/><Relationship Id="rId7" Type="http://schemas.openxmlformats.org/officeDocument/2006/relationships/hyperlink" Target="http://huggingface.co" TargetMode="External"/><Relationship Id="rId8" Type="http://schemas.openxmlformats.org/officeDocument/2006/relationships/hyperlink" Target="https://www.youtube.com/@thekevindubois" TargetMode="External"/><Relationship Id="rId11" Type="http://schemas.openxmlformats.org/officeDocument/2006/relationships/hyperlink" Target="https://be.linkedin.com/in/kevindubois" TargetMode="External"/><Relationship Id="rId10" Type="http://schemas.openxmlformats.org/officeDocument/2006/relationships/image" Target="../media/image4.png"/><Relationship Id="rId13" Type="http://schemas.openxmlformats.org/officeDocument/2006/relationships/hyperlink" Target="https://github.com/kdubois" TargetMode="External"/><Relationship Id="rId12" Type="http://schemas.openxmlformats.org/officeDocument/2006/relationships/image" Target="../media/image86.png"/><Relationship Id="rId15" Type="http://schemas.openxmlformats.org/officeDocument/2006/relationships/image" Target="../media/image83.png"/><Relationship Id="rId14" Type="http://schemas.openxmlformats.org/officeDocument/2006/relationships/image" Target="../media/image8.png"/><Relationship Id="rId16" Type="http://schemas.openxmlformats.org/officeDocument/2006/relationships/image" Target="../media/image8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81.png"/><Relationship Id="rId6" Type="http://schemas.openxmlformats.org/officeDocument/2006/relationships/image" Target="../media/image8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jpg"/><Relationship Id="rId4" Type="http://schemas.openxmlformats.org/officeDocument/2006/relationships/image" Target="../media/image4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Relationship Id="rId8" Type="http://schemas.openxmlformats.org/officeDocument/2006/relationships/image" Target="../media/image3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hyperlink" Target="https://ollama.com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s://ramalama.a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"/>
          <p:cNvSpPr txBox="1"/>
          <p:nvPr/>
        </p:nvSpPr>
        <p:spPr>
          <a:xfrm>
            <a:off x="166450" y="60050"/>
            <a:ext cx="5025000" cy="1308600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b="0" i="0" lang="en" sz="4000" u="none" cap="none" strike="noStrike">
                <a:solidFill>
                  <a:schemeClr val="dk1"/>
                </a:solidFill>
                <a:latin typeface="IBM Plex Sans KR"/>
                <a:ea typeface="IBM Plex Sans KR"/>
                <a:cs typeface="IBM Plex Sans KR"/>
                <a:sym typeface="IBM Plex Sans KR"/>
              </a:rPr>
              <a:t>Local Development</a:t>
            </a:r>
            <a:endParaRPr b="0" i="0" sz="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b="0" i="0" lang="en" sz="4000" u="none" cap="none" strike="noStrike">
                <a:solidFill>
                  <a:schemeClr val="dk1"/>
                </a:solidFill>
                <a:latin typeface="IBM Plex Sans KR"/>
                <a:ea typeface="IBM Plex Sans KR"/>
                <a:cs typeface="IBM Plex Sans KR"/>
                <a:sym typeface="IBM Plex Sans KR"/>
              </a:rPr>
              <a:t>in the AI Era</a:t>
            </a:r>
            <a:endParaRPr b="1" i="0" sz="4000" u="none" cap="none" strike="noStrike">
              <a:solidFill>
                <a:schemeClr val="dk1"/>
              </a:solidFill>
              <a:latin typeface="IBM Plex Sans KR"/>
              <a:ea typeface="IBM Plex Sans KR"/>
              <a:cs typeface="IBM Plex Sans KR"/>
              <a:sym typeface="IBM Plex Sans KR"/>
            </a:endParaRPr>
          </a:p>
        </p:txBody>
      </p:sp>
      <p:sp>
        <p:nvSpPr>
          <p:cNvPr id="142" name="Google Shape;142;p1"/>
          <p:cNvSpPr txBox="1"/>
          <p:nvPr/>
        </p:nvSpPr>
        <p:spPr>
          <a:xfrm>
            <a:off x="664625" y="4013350"/>
            <a:ext cx="3168900" cy="823500"/>
          </a:xfrm>
          <a:prstGeom prst="rect">
            <a:avLst/>
          </a:prstGeom>
          <a:solidFill>
            <a:srgbClr val="535353">
              <a:alpha val="61960"/>
            </a:srgbClr>
          </a:solidFill>
          <a:ln>
            <a:noFill/>
          </a:ln>
          <a:effectLst>
            <a:outerShdw rotWithShape="0" algn="tl">
              <a:srgbClr val="000000">
                <a:alpha val="17647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IBM Plex Sans KR"/>
                <a:ea typeface="IBM Plex Sans KR"/>
                <a:cs typeface="IBM Plex Sans KR"/>
                <a:sym typeface="IBM Plex Sans KR"/>
              </a:rPr>
              <a:t>Kevin Dubois</a:t>
            </a:r>
            <a:endParaRPr b="1" i="0" sz="1600" u="none" cap="none" strike="noStrike">
              <a:solidFill>
                <a:schemeClr val="lt1"/>
              </a:solidFill>
              <a:latin typeface="IBM Plex Sans KR"/>
              <a:ea typeface="IBM Plex Sans KR"/>
              <a:cs typeface="IBM Plex Sans KR"/>
              <a:sym typeface="IBM Plex Sans K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IBM Plex Sans KR"/>
                <a:ea typeface="IBM Plex Sans KR"/>
                <a:cs typeface="IBM Plex Sans KR"/>
                <a:sym typeface="IBM Plex Sans KR"/>
              </a:rPr>
              <a:t>Sr Principal Developer Advocate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IBM Plex Sans KR"/>
                <a:ea typeface="IBM Plex Sans KR"/>
                <a:cs typeface="IBM Plex Sans KR"/>
                <a:sym typeface="IBM Plex Sans KR"/>
              </a:rPr>
              <a:t>IBM</a:t>
            </a:r>
            <a:endParaRPr b="1" i="0" sz="1600" u="none" cap="none" strike="noStrike">
              <a:solidFill>
                <a:schemeClr val="lt1"/>
              </a:solidFill>
              <a:latin typeface="IBM Plex Sans KR"/>
              <a:ea typeface="IBM Plex Sans KR"/>
              <a:cs typeface="IBM Plex Sans KR"/>
              <a:sym typeface="IBM Plex Sans KR"/>
            </a:endParaRPr>
          </a:p>
        </p:txBody>
      </p:sp>
      <p:pic>
        <p:nvPicPr>
          <p:cNvPr id="143" name="Google Shape;14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123076" y="4846094"/>
            <a:ext cx="175842" cy="15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09094" y="4836839"/>
            <a:ext cx="162551" cy="175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/>
          <p:cNvSpPr txBox="1"/>
          <p:nvPr>
            <p:ph idx="2" type="body"/>
          </p:nvPr>
        </p:nvSpPr>
        <p:spPr>
          <a:xfrm>
            <a:off x="537949" y="1047866"/>
            <a:ext cx="40818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For App Builders: </a:t>
            </a:r>
            <a:r>
              <a:rPr lang="en" sz="1600"/>
              <a:t>Choose from various recipes like RAG, Agentic, Summarizers</a:t>
            </a:r>
            <a:endParaRPr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Curated Models:</a:t>
            </a:r>
            <a:r>
              <a:rPr lang="en" sz="1600"/>
              <a:t> Easily access Apache 2.0 open-source options.</a:t>
            </a:r>
            <a:endParaRPr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Container Native: </a:t>
            </a:r>
            <a:r>
              <a:rPr lang="en" sz="1600"/>
              <a:t>Easy app integration and movement from local to production.</a:t>
            </a:r>
            <a:endParaRPr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Interactive Playgrounds: </a:t>
            </a:r>
            <a:r>
              <a:rPr lang="en" sz="1600"/>
              <a:t>Test &amp; optimize models with your custom prompts and data.</a:t>
            </a:r>
            <a:endParaRPr/>
          </a:p>
        </p:txBody>
      </p:sp>
      <p:sp>
        <p:nvSpPr>
          <p:cNvPr id="276" name="Google Shape;276;p14"/>
          <p:cNvSpPr txBox="1"/>
          <p:nvPr/>
        </p:nvSpPr>
        <p:spPr>
          <a:xfrm>
            <a:off x="663788" y="446430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 #3: Podman AI Lab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2528" y="1743322"/>
            <a:ext cx="3771620" cy="209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25131">
            <a:off x="7963709" y="1496854"/>
            <a:ext cx="637631" cy="700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64313"/>
              </a:srgbClr>
            </a:outerShdw>
          </a:effectLst>
        </p:spPr>
      </p:pic>
      <p:sp>
        <p:nvSpPr>
          <p:cNvPr id="279" name="Google Shape;279;p14"/>
          <p:cNvSpPr txBox="1"/>
          <p:nvPr>
            <p:ph idx="1" type="subTitle"/>
          </p:nvPr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https://podman-desktop.io/docs/ai-lab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/>
          <p:nvPr>
            <p:ph idx="1" type="body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50" lvl="0" marL="254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b="1" lang="en" sz="1900"/>
              <a:t>User Friendly</a:t>
            </a:r>
            <a:endParaRPr/>
          </a:p>
          <a:p>
            <a:pPr indent="-171450" lvl="0" marL="254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b="1" lang="en" sz="1900"/>
              <a:t>Easy </a:t>
            </a:r>
            <a:r>
              <a:rPr lang="en" sz="1900"/>
              <a:t>way to find and serve models</a:t>
            </a:r>
            <a:endParaRPr/>
          </a:p>
          <a:p>
            <a:pPr indent="-171450" lvl="0" marL="254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b="1" lang="en" sz="1900"/>
              <a:t>Debug Mode: </a:t>
            </a:r>
            <a:r>
              <a:rPr lang="en" sz="1900"/>
              <a:t>See what’s happening in the background</a:t>
            </a:r>
            <a:endParaRPr/>
          </a:p>
          <a:p>
            <a:pPr indent="-171450" lvl="0" marL="2540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" sz="1900"/>
              <a:t>Ability to </a:t>
            </a:r>
            <a:r>
              <a:rPr b="1" lang="en" sz="1900"/>
              <a:t>customize runtime</a:t>
            </a:r>
            <a:r>
              <a:rPr lang="en" sz="1900"/>
              <a:t> for best performance</a:t>
            </a:r>
            <a:endParaRPr/>
          </a:p>
          <a:p>
            <a:pPr indent="-171450" lvl="0" marL="254000" rtl="0" algn="l">
              <a:lnSpc>
                <a:spcPct val="90000"/>
              </a:lnSpc>
              <a:spcBef>
                <a:spcPts val="1550"/>
              </a:spcBef>
              <a:spcAft>
                <a:spcPts val="800"/>
              </a:spcAft>
              <a:buClr>
                <a:schemeClr val="dk1"/>
              </a:buClr>
              <a:buSzPts val="1900"/>
              <a:buChar char="•"/>
            </a:pPr>
            <a:r>
              <a:rPr lang="en" sz="1900"/>
              <a:t>NOT Open Source ☹</a:t>
            </a:r>
            <a:endParaRPr sz="1900"/>
          </a:p>
        </p:txBody>
      </p:sp>
      <p:pic>
        <p:nvPicPr>
          <p:cNvPr id="285" name="Google Shape;285;p15"/>
          <p:cNvPicPr preferRelativeResize="0"/>
          <p:nvPr/>
        </p:nvPicPr>
        <p:blipFill rotWithShape="1">
          <a:blip r:embed="rId3">
            <a:alphaModFix/>
          </a:blip>
          <a:srcRect b="0" l="18812" r="6761" t="0"/>
          <a:stretch/>
        </p:blipFill>
        <p:spPr>
          <a:xfrm>
            <a:off x="4629152" y="1178560"/>
            <a:ext cx="4403088" cy="341048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5"/>
          <p:cNvSpPr txBox="1"/>
          <p:nvPr/>
        </p:nvSpPr>
        <p:spPr>
          <a:xfrm>
            <a:off x="663788" y="446430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 #4: LM Studio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https://lmstudio.ai/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 txBox="1"/>
          <p:nvPr>
            <p:ph idx="2" type="body"/>
          </p:nvPr>
        </p:nvSpPr>
        <p:spPr>
          <a:xfrm>
            <a:off x="663788" y="1071056"/>
            <a:ext cx="4273972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Research-Based: </a:t>
            </a:r>
            <a:r>
              <a:rPr lang="en" sz="1600"/>
              <a:t>UC Berkeley project to improve model speeds and GPU consumption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Standardized: </a:t>
            </a:r>
            <a:r>
              <a:rPr lang="en" sz="1600"/>
              <a:t>Works with Hugging Face &amp; OpenAI API.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Versatile:  </a:t>
            </a:r>
            <a:r>
              <a:rPr lang="en" sz="1600"/>
              <a:t>Supports NVIDIA, AMD, Intel, TPUs &amp; more.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Scalable: </a:t>
            </a:r>
            <a:r>
              <a:rPr lang="en" sz="1600"/>
              <a:t>Manages multiple requests efficiently, ex. with Kubernetes as an LLM runtime</a:t>
            </a:r>
            <a:endParaRPr b="1" sz="1600"/>
          </a:p>
        </p:txBody>
      </p:sp>
      <p:pic>
        <p:nvPicPr>
          <p:cNvPr id="293" name="Google Shape;2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2738" y="2468756"/>
            <a:ext cx="3704493" cy="20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1214" y="1878920"/>
            <a:ext cx="1447542" cy="4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6"/>
          <p:cNvSpPr txBox="1"/>
          <p:nvPr/>
        </p:nvSpPr>
        <p:spPr>
          <a:xfrm>
            <a:off x="663788" y="446430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 #5: vLLM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https://docs.vllm.ai/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"/>
          <p:cNvSpPr txBox="1"/>
          <p:nvPr>
            <p:ph type="title"/>
          </p:nvPr>
        </p:nvSpPr>
        <p:spPr>
          <a:xfrm>
            <a:off x="1557019" y="1412438"/>
            <a:ext cx="59940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>
                <a:solidFill>
                  <a:schemeClr val="dk1"/>
                </a:solidFill>
              </a:rPr>
              <a:t>Ok! But, what specific </a:t>
            </a:r>
            <a:r>
              <a:rPr b="1" lang="en"/>
              <a:t>model </a:t>
            </a:r>
            <a:r>
              <a:rPr lang="en">
                <a:solidFill>
                  <a:schemeClr val="dk1"/>
                </a:solidFill>
              </a:rPr>
              <a:t>should I be using, and where do find them?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2" name="Google Shape;302;p17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17"/>
          <p:cNvSpPr/>
          <p:nvPr/>
        </p:nvSpPr>
        <p:spPr>
          <a:xfrm>
            <a:off x="7840775" y="284850"/>
            <a:ext cx="982800" cy="2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72700" y="125"/>
            <a:ext cx="5226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2444150" y="2399950"/>
            <a:ext cx="4184100" cy="203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11" name="Google Shape;311;p18"/>
          <p:cNvSpPr txBox="1"/>
          <p:nvPr/>
        </p:nvSpPr>
        <p:spPr>
          <a:xfrm>
            <a:off x="663788" y="5204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ed Hat Display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There are </a:t>
            </a:r>
            <a:r>
              <a:rPr b="1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plenty</a:t>
            </a:r>
            <a:r>
              <a:rPr b="0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of “open”, and closed model choices!</a:t>
            </a:r>
            <a:endParaRPr b="0" i="0" sz="2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12" name="Google Shape;3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388" y="1352550"/>
            <a:ext cx="8295226" cy="28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/>
          <p:nvPr>
            <p:ph idx="4294967295" type="title"/>
          </p:nvPr>
        </p:nvSpPr>
        <p:spPr>
          <a:xfrm>
            <a:off x="443948" y="58324"/>
            <a:ext cx="7591425" cy="49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/>
              <a:t>Find “Open Source” models on Hugging Face</a:t>
            </a:r>
            <a:endParaRPr sz="2800"/>
          </a:p>
        </p:txBody>
      </p:sp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98" y="636588"/>
            <a:ext cx="9049603" cy="524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39c5a521c7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75" y="255275"/>
            <a:ext cx="8420101" cy="5184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72700" y="125"/>
            <a:ext cx="5226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"/>
          <p:cNvSpPr/>
          <p:nvPr/>
        </p:nvSpPr>
        <p:spPr>
          <a:xfrm>
            <a:off x="165550" y="4178338"/>
            <a:ext cx="137283" cy="58538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35" name="Google Shape;335;p21"/>
          <p:cNvSpPr/>
          <p:nvPr/>
        </p:nvSpPr>
        <p:spPr>
          <a:xfrm>
            <a:off x="1436556" y="1665547"/>
            <a:ext cx="6278737" cy="26543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3">
            <a:alphaModFix/>
          </a:blip>
          <a:srcRect b="4386" l="0" r="704" t="24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"/>
          <p:cNvSpPr/>
          <p:nvPr/>
        </p:nvSpPr>
        <p:spPr>
          <a:xfrm>
            <a:off x="165550" y="4178338"/>
            <a:ext cx="137283" cy="58538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42" name="Google Shape;342;p22"/>
          <p:cNvSpPr/>
          <p:nvPr/>
        </p:nvSpPr>
        <p:spPr>
          <a:xfrm>
            <a:off x="1436556" y="1665547"/>
            <a:ext cx="6278737" cy="26543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43" name="Google Shape;343;p22"/>
          <p:cNvPicPr preferRelativeResize="0"/>
          <p:nvPr/>
        </p:nvPicPr>
        <p:blipFill rotWithShape="1">
          <a:blip r:embed="rId3">
            <a:alphaModFix/>
          </a:blip>
          <a:srcRect b="4386" l="0" r="704" t="24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3094" y="608602"/>
            <a:ext cx="2057797" cy="59038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3628" y="569047"/>
            <a:ext cx="1207342" cy="59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/>
          <p:cNvPicPr preferRelativeResize="0"/>
          <p:nvPr/>
        </p:nvPicPr>
        <p:blipFill rotWithShape="1">
          <a:blip r:embed="rId6">
            <a:alphaModFix/>
          </a:blip>
          <a:srcRect b="25654" l="7104" r="7095" t="25654"/>
          <a:stretch/>
        </p:blipFill>
        <p:spPr>
          <a:xfrm>
            <a:off x="6366533" y="1346356"/>
            <a:ext cx="1882139" cy="49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/>
          <p:cNvPicPr preferRelativeResize="0"/>
          <p:nvPr/>
        </p:nvPicPr>
        <p:blipFill rotWithShape="1">
          <a:blip r:embed="rId7">
            <a:alphaModFix/>
          </a:blip>
          <a:srcRect b="26146" l="0" r="0" t="26152"/>
          <a:stretch/>
        </p:blipFill>
        <p:spPr>
          <a:xfrm>
            <a:off x="3545587" y="1346356"/>
            <a:ext cx="2115055" cy="49043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2"/>
          <p:cNvSpPr/>
          <p:nvPr/>
        </p:nvSpPr>
        <p:spPr>
          <a:xfrm>
            <a:off x="3566806" y="1984160"/>
            <a:ext cx="2055420" cy="5355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Qwen - Wikipedia" id="349" name="Google Shape;34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56290" y="2004010"/>
            <a:ext cx="1869210" cy="5494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AI | Sequoia Capital" id="350" name="Google Shape;350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39869" y="1969813"/>
            <a:ext cx="2047214" cy="55445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2"/>
          <p:cNvSpPr/>
          <p:nvPr/>
        </p:nvSpPr>
        <p:spPr>
          <a:xfrm>
            <a:off x="3545587" y="2667039"/>
            <a:ext cx="1979913" cy="49043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2"/>
          <p:cNvSpPr txBox="1"/>
          <p:nvPr/>
        </p:nvSpPr>
        <p:spPr>
          <a:xfrm>
            <a:off x="4000493" y="2989282"/>
            <a:ext cx="11430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61D"/>
              </a:buClr>
              <a:buSzPts val="1000"/>
              <a:buFont typeface="Red Hat Display"/>
              <a:buNone/>
            </a:pPr>
            <a:r>
              <a:rPr b="1" i="0" lang="en" sz="1000" u="none" cap="none" strike="noStrike">
                <a:solidFill>
                  <a:srgbClr val="0E161D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Gemma</a:t>
            </a:r>
            <a:endParaRPr b="1" i="0" sz="1000" u="none" cap="none" strike="noStrike">
              <a:solidFill>
                <a:srgbClr val="0E161D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353" name="Google Shape;353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77082" y="2705244"/>
            <a:ext cx="789836" cy="26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72510" y="3214277"/>
            <a:ext cx="455975" cy="6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38538"/>
            <a:ext cx="606202" cy="60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575" y="781300"/>
            <a:ext cx="606202" cy="60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/>
          <p:nvPr/>
        </p:nvSpPr>
        <p:spPr>
          <a:xfrm>
            <a:off x="3056554" y="36838"/>
            <a:ext cx="51537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Kevin Dubois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2969700" y="1091745"/>
            <a:ext cx="6174300" cy="20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7663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"/>
              <a:buChar char="★"/>
            </a:pPr>
            <a:r>
              <a:rPr b="0" i="0" lang="en" sz="1875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Sr. Principal Developer Advocate at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663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"/>
              <a:buChar char="★"/>
            </a:pPr>
            <a:r>
              <a:rPr b="0" i="0" lang="en" sz="1875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Java Champion</a:t>
            </a:r>
            <a:endParaRPr b="0" i="0" sz="1875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7663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"/>
              <a:buChar char="★"/>
            </a:pPr>
            <a:r>
              <a:rPr b="0" i="0" lang="en" sz="1875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Technical Lead, CNCF DevEx TAG </a:t>
            </a:r>
            <a:endParaRPr b="0" i="0" sz="1875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38138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ed Hat Display"/>
              <a:buChar char="★"/>
            </a:pPr>
            <a:r>
              <a:rPr b="0" i="0" lang="en" sz="1725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From Belgium 🇧🇪 / Live in Switzerland</a:t>
            </a:r>
            <a:r>
              <a:rPr b="0" i="0" lang="en" sz="20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🇨🇭</a:t>
            </a:r>
            <a:r>
              <a:rPr b="0" i="0" lang="en" sz="1725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endParaRPr b="0" i="0" sz="1725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47663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ed Hat Display"/>
              <a:buChar char="★"/>
            </a:pPr>
            <a:r>
              <a:rPr b="0" i="0" lang="en" sz="1875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🗣 English, Dutch, French, Italian</a:t>
            </a:r>
            <a:endParaRPr b="0" i="0" sz="1425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5779576" y="3746022"/>
            <a:ext cx="29472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r>
              <a:rPr b="0" i="0" lang="en" sz="1425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youtube.com/@thekevindubois</a:t>
            </a:r>
            <a:endParaRPr b="0" i="0" sz="1425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5" name="Google Shape;15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54268" y="3839673"/>
            <a:ext cx="297074" cy="21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06909" y="4183573"/>
            <a:ext cx="191800" cy="1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"/>
          <p:cNvSpPr txBox="1"/>
          <p:nvPr/>
        </p:nvSpPr>
        <p:spPr>
          <a:xfrm>
            <a:off x="5779576" y="4079372"/>
            <a:ext cx="27609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r>
              <a:rPr b="0" i="0" lang="en" sz="1425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linkedin.com/in/kevindubois</a:t>
            </a:r>
            <a:endParaRPr b="0" i="0" sz="1425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3983" y="4506367"/>
            <a:ext cx="217631" cy="2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/>
        </p:nvSpPr>
        <p:spPr>
          <a:xfrm>
            <a:off x="5779576" y="4412722"/>
            <a:ext cx="27609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r>
              <a:rPr b="0" i="0" lang="en" sz="1425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github.com/kdubois</a:t>
            </a:r>
            <a:endParaRPr b="0" i="0" sz="1425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5772801" y="3405323"/>
            <a:ext cx="29472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r>
              <a:rPr b="0" i="0" lang="en" sz="1425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@kevindubois.com</a:t>
            </a:r>
            <a:endParaRPr b="0" i="0" sz="1425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00114" y="3526043"/>
            <a:ext cx="191800" cy="16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16226" y="4632500"/>
            <a:ext cx="858488" cy="4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59227" y="4053814"/>
            <a:ext cx="755775" cy="7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54413" y="4101600"/>
            <a:ext cx="477100" cy="4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-21400" y="1137876"/>
            <a:ext cx="639850" cy="6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-4575" y="1544650"/>
            <a:ext cx="606200" cy="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0" y="1870850"/>
            <a:ext cx="606200" cy="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0" y="2280600"/>
            <a:ext cx="606200" cy="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-1" y="2636549"/>
            <a:ext cx="606198" cy="60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-21399" y="2986213"/>
            <a:ext cx="606200" cy="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959004" y="3138553"/>
            <a:ext cx="455984" cy="683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"/>
          <p:cNvGrpSpPr/>
          <p:nvPr/>
        </p:nvGrpSpPr>
        <p:grpSpPr>
          <a:xfrm>
            <a:off x="5190055" y="1663430"/>
            <a:ext cx="347812" cy="369876"/>
            <a:chOff x="7372390" y="3299388"/>
            <a:chExt cx="1456500" cy="1411200"/>
          </a:xfrm>
        </p:grpSpPr>
        <p:sp>
          <p:nvSpPr>
            <p:cNvPr id="173" name="Google Shape;173;p2"/>
            <p:cNvSpPr/>
            <p:nvPr/>
          </p:nvSpPr>
          <p:spPr>
            <a:xfrm>
              <a:off x="7372390" y="3299388"/>
              <a:ext cx="1456500" cy="1411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41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" name="Google Shape;174;p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437438" y="3341788"/>
              <a:ext cx="1326375" cy="1326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58225" y="3479065"/>
            <a:ext cx="841800" cy="3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-10700" y="3313450"/>
            <a:ext cx="584800" cy="5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178574" y="2138158"/>
            <a:ext cx="297075" cy="30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-5353" y="3592407"/>
            <a:ext cx="574106" cy="57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" title="headshot_kevin_dubois_square.jpeg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31519" y="781296"/>
            <a:ext cx="1913354" cy="191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334736" y="1179036"/>
            <a:ext cx="711200" cy="266700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98A8BD">
                <a:alpha val="0"/>
              </a:srgbClr>
            </a:outerShdw>
            <a:reflection blurRad="0" dir="5400000" dist="50800" endA="0" endPos="65000" kx="0" rotWithShape="0" algn="bl" stA="0" stPos="0" sy="-100000" ky="0"/>
          </a:effectLst>
        </p:spPr>
      </p:pic>
      <p:pic>
        <p:nvPicPr>
          <p:cNvPr id="181" name="Google Shape;181;p2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720246" y="898435"/>
            <a:ext cx="462485" cy="34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3"/>
          <p:cNvSpPr txBox="1"/>
          <p:nvPr>
            <p:ph idx="2" type="body"/>
          </p:nvPr>
        </p:nvSpPr>
        <p:spPr>
          <a:xfrm>
            <a:off x="610175" y="1370426"/>
            <a:ext cx="4076100" cy="3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lang="en" sz="1600"/>
              <a:t>It depends on </a:t>
            </a:r>
            <a:r>
              <a:rPr b="1" lang="en" sz="1600"/>
              <a:t>the use case</a:t>
            </a:r>
            <a:r>
              <a:rPr lang="en" sz="1600"/>
              <a:t> that you want to tackle &amp; how ”Open Source” it should be.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DeepSeek or the new gpt-oss</a:t>
            </a:r>
            <a:r>
              <a:rPr lang="en" sz="1600"/>
              <a:t> models excel in reasoning tasks and complex problem-solving.</a:t>
            </a:r>
            <a:endParaRPr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Qwen</a:t>
            </a:r>
            <a:r>
              <a:rPr lang="en" sz="1600"/>
              <a:t> have strong coding assistant models.</a:t>
            </a:r>
            <a:endParaRPr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Mixtral</a:t>
            </a:r>
            <a:r>
              <a:rPr lang="en" sz="1600"/>
              <a:t> and </a:t>
            </a:r>
            <a:r>
              <a:rPr b="1" lang="en" sz="1600"/>
              <a:t>LLaMA</a:t>
            </a:r>
            <a:r>
              <a:rPr lang="en" sz="1600"/>
              <a:t> are particularly strong in summarization and sentiment analysis.</a:t>
            </a:r>
            <a:endParaRPr sz="1600"/>
          </a:p>
          <a:p>
            <a:pPr indent="-2667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IBM’s </a:t>
            </a:r>
            <a:r>
              <a:rPr b="1" lang="en" sz="1600"/>
              <a:t>Granite</a:t>
            </a:r>
            <a:r>
              <a:rPr lang="en" sz="1600"/>
              <a:t> models are great for general tasks using minimal resources</a:t>
            </a:r>
            <a:endParaRPr sz="1600"/>
          </a:p>
        </p:txBody>
      </p:sp>
      <p:sp>
        <p:nvSpPr>
          <p:cNvPr id="359" name="Google Shape;359;p23"/>
          <p:cNvSpPr txBox="1"/>
          <p:nvPr>
            <p:ph type="title"/>
          </p:nvPr>
        </p:nvSpPr>
        <p:spPr>
          <a:xfrm>
            <a:off x="663750" y="685577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/>
              <a:t>So, which local model should you select?</a:t>
            </a:r>
            <a:endParaRPr sz="2100"/>
          </a:p>
        </p:txBody>
      </p:sp>
      <p:pic>
        <p:nvPicPr>
          <p:cNvPr id="360" name="Google Shape;36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0969" y="2285775"/>
            <a:ext cx="404381" cy="5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3" title="Screenshot 2025-03-11 at 12.29.42 AM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3513" y="1970737"/>
            <a:ext cx="3709875" cy="219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"/>
          <p:cNvSpPr txBox="1"/>
          <p:nvPr>
            <p:ph type="title"/>
          </p:nvPr>
        </p:nvSpPr>
        <p:spPr>
          <a:xfrm>
            <a:off x="656866" y="473165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/>
              <a:t>Not all models are the same!</a:t>
            </a:r>
            <a:endParaRPr sz="2100"/>
          </a:p>
        </p:txBody>
      </p:sp>
      <p:sp>
        <p:nvSpPr>
          <p:cNvPr id="367" name="Google Shape;367;p24"/>
          <p:cNvSpPr/>
          <p:nvPr/>
        </p:nvSpPr>
        <p:spPr>
          <a:xfrm>
            <a:off x="461756" y="1735744"/>
            <a:ext cx="3510600" cy="262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68" name="Google Shape;368;p24"/>
          <p:cNvSpPr/>
          <p:nvPr/>
        </p:nvSpPr>
        <p:spPr>
          <a:xfrm>
            <a:off x="656866" y="1768190"/>
            <a:ext cx="539400" cy="157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Text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69" name="Google Shape;369;p24"/>
          <p:cNvSpPr/>
          <p:nvPr/>
        </p:nvSpPr>
        <p:spPr>
          <a:xfrm>
            <a:off x="1761559" y="1768190"/>
            <a:ext cx="539400" cy="157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Image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709022" y="2240474"/>
            <a:ext cx="1261200" cy="326700"/>
          </a:xfrm>
          <a:prstGeom prst="roundRect">
            <a:avLst>
              <a:gd fmla="val 16667" name="adj"/>
            </a:avLst>
          </a:prstGeom>
          <a:solidFill>
            <a:srgbClr val="C00000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ed Hat Display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Unimodal</a:t>
            </a:r>
            <a:endParaRPr b="1" i="0" sz="11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1" name="Google Shape;371;p24"/>
          <p:cNvSpPr/>
          <p:nvPr/>
        </p:nvSpPr>
        <p:spPr>
          <a:xfrm>
            <a:off x="872716" y="2689373"/>
            <a:ext cx="985800" cy="22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text-to-image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2" name="Google Shape;372;p24"/>
          <p:cNvSpPr/>
          <p:nvPr/>
        </p:nvSpPr>
        <p:spPr>
          <a:xfrm>
            <a:off x="872716" y="3292734"/>
            <a:ext cx="985800" cy="22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text-to-text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3" name="Google Shape;373;p24"/>
          <p:cNvSpPr/>
          <p:nvPr/>
        </p:nvSpPr>
        <p:spPr>
          <a:xfrm>
            <a:off x="872716" y="3594414"/>
            <a:ext cx="985800" cy="22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image-to-text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4" name="Google Shape;374;p24"/>
          <p:cNvSpPr/>
          <p:nvPr/>
        </p:nvSpPr>
        <p:spPr>
          <a:xfrm>
            <a:off x="872716" y="3896095"/>
            <a:ext cx="985800" cy="22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image-to-image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5" name="Google Shape;375;p24"/>
          <p:cNvSpPr/>
          <p:nvPr/>
        </p:nvSpPr>
        <p:spPr>
          <a:xfrm>
            <a:off x="872716" y="2991054"/>
            <a:ext cx="985800" cy="22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text-to-code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376" name="Google Shape;376;p24"/>
          <p:cNvCxnSpPr>
            <a:stCxn id="368" idx="2"/>
            <a:endCxn id="370" idx="0"/>
          </p:cNvCxnSpPr>
          <p:nvPr/>
        </p:nvCxnSpPr>
        <p:spPr>
          <a:xfrm flipH="1" rot="-5400000">
            <a:off x="975616" y="1876340"/>
            <a:ext cx="315000" cy="4131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77" name="Google Shape;377;p24"/>
          <p:cNvCxnSpPr>
            <a:stCxn id="369" idx="2"/>
            <a:endCxn id="370" idx="0"/>
          </p:cNvCxnSpPr>
          <p:nvPr/>
        </p:nvCxnSpPr>
        <p:spPr>
          <a:xfrm rot="5400000">
            <a:off x="1528009" y="1737140"/>
            <a:ext cx="315000" cy="6915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78" name="Google Shape;378;p24"/>
          <p:cNvSpPr/>
          <p:nvPr/>
        </p:nvSpPr>
        <p:spPr>
          <a:xfrm>
            <a:off x="4421887" y="1606204"/>
            <a:ext cx="4366200" cy="262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9" name="Google Shape;379;p24"/>
          <p:cNvSpPr/>
          <p:nvPr/>
        </p:nvSpPr>
        <p:spPr>
          <a:xfrm>
            <a:off x="4563082" y="1768190"/>
            <a:ext cx="539400" cy="157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Text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0" name="Google Shape;380;p24"/>
          <p:cNvSpPr/>
          <p:nvPr/>
        </p:nvSpPr>
        <p:spPr>
          <a:xfrm>
            <a:off x="5149999" y="1768190"/>
            <a:ext cx="539400" cy="157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Image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1" name="Google Shape;381;p24"/>
          <p:cNvSpPr/>
          <p:nvPr/>
        </p:nvSpPr>
        <p:spPr>
          <a:xfrm>
            <a:off x="5736916" y="1768190"/>
            <a:ext cx="539400" cy="157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Audio 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2" name="Google Shape;382;p24"/>
          <p:cNvSpPr/>
          <p:nvPr/>
        </p:nvSpPr>
        <p:spPr>
          <a:xfrm>
            <a:off x="6323832" y="1768190"/>
            <a:ext cx="539400" cy="1572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Video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3" name="Google Shape;383;p24"/>
          <p:cNvSpPr/>
          <p:nvPr/>
        </p:nvSpPr>
        <p:spPr>
          <a:xfrm>
            <a:off x="5062714" y="2240474"/>
            <a:ext cx="1261200" cy="326700"/>
          </a:xfrm>
          <a:prstGeom prst="roundRect">
            <a:avLst>
              <a:gd fmla="val 16667" name="adj"/>
            </a:avLst>
          </a:prstGeom>
          <a:solidFill>
            <a:srgbClr val="C00000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ed Hat Display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Multimodal</a:t>
            </a:r>
            <a:endParaRPr b="1" i="0" sz="1100" u="none" cap="none" strike="noStrike">
              <a:solidFill>
                <a:srgbClr val="FFFFFF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84" name="Google Shape;384;p24"/>
          <p:cNvSpPr/>
          <p:nvPr/>
        </p:nvSpPr>
        <p:spPr>
          <a:xfrm>
            <a:off x="5200479" y="3364934"/>
            <a:ext cx="985800" cy="22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Display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any-to-any</a:t>
            </a:r>
            <a:endParaRPr b="0" i="0" sz="6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385" name="Google Shape;385;p24"/>
          <p:cNvCxnSpPr>
            <a:stCxn id="379" idx="2"/>
            <a:endCxn id="383" idx="0"/>
          </p:cNvCxnSpPr>
          <p:nvPr/>
        </p:nvCxnSpPr>
        <p:spPr>
          <a:xfrm flipH="1" rot="-5400000">
            <a:off x="5105482" y="1652690"/>
            <a:ext cx="315000" cy="8604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6" name="Google Shape;386;p24"/>
          <p:cNvCxnSpPr>
            <a:stCxn id="380" idx="2"/>
            <a:endCxn id="383" idx="0"/>
          </p:cNvCxnSpPr>
          <p:nvPr/>
        </p:nvCxnSpPr>
        <p:spPr>
          <a:xfrm flipH="1" rot="-5400000">
            <a:off x="5398999" y="1946090"/>
            <a:ext cx="315000" cy="2736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7" name="Google Shape;387;p24"/>
          <p:cNvCxnSpPr>
            <a:stCxn id="381" idx="2"/>
            <a:endCxn id="383" idx="0"/>
          </p:cNvCxnSpPr>
          <p:nvPr/>
        </p:nvCxnSpPr>
        <p:spPr>
          <a:xfrm rot="5400000">
            <a:off x="5692516" y="1926290"/>
            <a:ext cx="315000" cy="3132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8" name="Google Shape;388;p24"/>
          <p:cNvCxnSpPr>
            <a:stCxn id="382" idx="2"/>
            <a:endCxn id="383" idx="0"/>
          </p:cNvCxnSpPr>
          <p:nvPr/>
        </p:nvCxnSpPr>
        <p:spPr>
          <a:xfrm rot="5400000">
            <a:off x="5985882" y="1632740"/>
            <a:ext cx="315000" cy="900300"/>
          </a:xfrm>
          <a:prstGeom prst="bentConnector3">
            <a:avLst>
              <a:gd fmla="val 49991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9" name="Google Shape;389;p24"/>
          <p:cNvCxnSpPr>
            <a:stCxn id="383" idx="2"/>
            <a:endCxn id="384" idx="0"/>
          </p:cNvCxnSpPr>
          <p:nvPr/>
        </p:nvCxnSpPr>
        <p:spPr>
          <a:xfrm>
            <a:off x="5693314" y="2567174"/>
            <a:ext cx="0" cy="797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0" name="Google Shape;390;p24"/>
          <p:cNvSpPr txBox="1"/>
          <p:nvPr/>
        </p:nvSpPr>
        <p:spPr>
          <a:xfrm>
            <a:off x="2224088" y="2240478"/>
            <a:ext cx="1524300" cy="1524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13970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Single data input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39700" lvl="0" marL="1397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Less resources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39700" lvl="0" marL="1397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Single modality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39700" lvl="0" marL="13970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Limited depth and accuracy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91" name="Google Shape;391;p24"/>
          <p:cNvSpPr txBox="1"/>
          <p:nvPr/>
        </p:nvSpPr>
        <p:spPr>
          <a:xfrm>
            <a:off x="6863175" y="2240478"/>
            <a:ext cx="1730400" cy="1524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13970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Multiple data inputs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39700" lvl="0" marL="1397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More resources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39700" lvl="0" marL="1397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Multiple modality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139700" lvl="0" marL="13970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Red Hat Display"/>
              <a:buChar char="✓"/>
            </a:pPr>
            <a:r>
              <a:rPr b="1" i="0" lang="en" sz="11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Better understanding and accuracy</a:t>
            </a:r>
            <a:endParaRPr b="1" i="0" sz="11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92" name="Google Shape;392;p24"/>
          <p:cNvSpPr txBox="1"/>
          <p:nvPr/>
        </p:nvSpPr>
        <p:spPr>
          <a:xfrm>
            <a:off x="1231473" y="1768196"/>
            <a:ext cx="4131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Red Hat Display"/>
              <a:buNone/>
            </a:pPr>
            <a:r>
              <a:rPr b="1" i="0" lang="en" sz="7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OR</a:t>
            </a:r>
            <a:endParaRPr b="1" i="0" sz="7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6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5"/>
          <p:cNvSpPr txBox="1"/>
          <p:nvPr/>
        </p:nvSpPr>
        <p:spPr>
          <a:xfrm>
            <a:off x="3816627" y="354251"/>
            <a:ext cx="480439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" sz="6000" u="none" cap="none" strike="noStrike">
                <a:solidFill>
                  <a:srgbClr val="2F5496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”Open Source”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6"/>
          <p:cNvSpPr txBox="1"/>
          <p:nvPr>
            <p:ph idx="4" type="subTitle"/>
          </p:nvPr>
        </p:nvSpPr>
        <p:spPr>
          <a:xfrm>
            <a:off x="337840" y="74185"/>
            <a:ext cx="4234159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800"/>
              <a:buNone/>
            </a:pPr>
            <a:r>
              <a:rPr lang="en" sz="1050"/>
              <a:t>Kind of like how our apps are compiled for various architectures!</a:t>
            </a:r>
            <a:endParaRPr sz="1050"/>
          </a:p>
        </p:txBody>
      </p:sp>
      <p:sp>
        <p:nvSpPr>
          <p:cNvPr id="404" name="Google Shape;404;p26"/>
          <p:cNvSpPr txBox="1"/>
          <p:nvPr>
            <p:ph type="title"/>
          </p:nvPr>
        </p:nvSpPr>
        <p:spPr>
          <a:xfrm>
            <a:off x="663788" y="8252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/>
              <a:t>Also! There’s a naming convention </a:t>
            </a:r>
            <a:endParaRPr sz="2100"/>
          </a:p>
        </p:txBody>
      </p:sp>
      <p:sp>
        <p:nvSpPr>
          <p:cNvPr id="405" name="Google Shape;405;p26"/>
          <p:cNvSpPr txBox="1"/>
          <p:nvPr/>
        </p:nvSpPr>
        <p:spPr>
          <a:xfrm>
            <a:off x="1522654" y="1765977"/>
            <a:ext cx="4447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ed Hat Text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ibm-granite/granite-4.0-8b-base</a:t>
            </a:r>
            <a:endParaRPr b="0" i="0" sz="1700" u="none" cap="none" strike="noStrike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406" name="Google Shape;406;p26"/>
          <p:cNvSpPr/>
          <p:nvPr/>
        </p:nvSpPr>
        <p:spPr>
          <a:xfrm rot="-5400000">
            <a:off x="1993790" y="1536760"/>
            <a:ext cx="78000" cy="13125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07" name="Google Shape;407;p26"/>
          <p:cNvSpPr/>
          <p:nvPr/>
        </p:nvSpPr>
        <p:spPr>
          <a:xfrm rot="-5400000">
            <a:off x="3295244" y="1600810"/>
            <a:ext cx="78000" cy="11844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08" name="Google Shape;408;p26"/>
          <p:cNvSpPr/>
          <p:nvPr/>
        </p:nvSpPr>
        <p:spPr>
          <a:xfrm rot="-5400000">
            <a:off x="4160441" y="2037010"/>
            <a:ext cx="78000" cy="3120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09" name="Google Shape;409;p26"/>
          <p:cNvSpPr/>
          <p:nvPr/>
        </p:nvSpPr>
        <p:spPr>
          <a:xfrm rot="-5400000">
            <a:off x="4698415" y="1927960"/>
            <a:ext cx="78000" cy="5301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0" name="Google Shape;410;p26"/>
          <p:cNvSpPr/>
          <p:nvPr/>
        </p:nvSpPr>
        <p:spPr>
          <a:xfrm>
            <a:off x="804806" y="2409528"/>
            <a:ext cx="1184400" cy="340500"/>
          </a:xfrm>
          <a:prstGeom prst="wedgeRectCallout">
            <a:avLst>
              <a:gd fmla="val 34348" name="adj1"/>
              <a:gd fmla="val -81881" name="adj2"/>
            </a:avLst>
          </a:prstGeom>
          <a:solidFill>
            <a:srgbClr val="9AD8D8"/>
          </a:solidFill>
          <a:ln cap="flat" cmpd="sng" w="9525">
            <a:solidFill>
              <a:srgbClr val="43AD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Family name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1" name="Google Shape;411;p26"/>
          <p:cNvSpPr/>
          <p:nvPr/>
        </p:nvSpPr>
        <p:spPr>
          <a:xfrm>
            <a:off x="2485040" y="2439820"/>
            <a:ext cx="1184400" cy="340500"/>
          </a:xfrm>
          <a:prstGeom prst="wedgeRectCallout">
            <a:avLst>
              <a:gd fmla="val 10977" name="adj1"/>
              <a:gd fmla="val -102373" name="adj2"/>
            </a:avLst>
          </a:prstGeom>
          <a:solidFill>
            <a:srgbClr val="9AD8D8"/>
          </a:solidFill>
          <a:ln cap="flat" cmpd="sng" w="9525">
            <a:solidFill>
              <a:srgbClr val="43AD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Model architecture and version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2" name="Google Shape;412;p26"/>
          <p:cNvSpPr/>
          <p:nvPr/>
        </p:nvSpPr>
        <p:spPr>
          <a:xfrm>
            <a:off x="3926473" y="2523235"/>
            <a:ext cx="1184400" cy="340500"/>
          </a:xfrm>
          <a:prstGeom prst="wedgeRectCallout">
            <a:avLst>
              <a:gd fmla="val -28383" name="adj1"/>
              <a:gd fmla="val -123983" name="adj2"/>
            </a:avLst>
          </a:prstGeom>
          <a:solidFill>
            <a:srgbClr val="9AD8D8"/>
          </a:solidFill>
          <a:ln cap="flat" cmpd="sng" w="9525">
            <a:solidFill>
              <a:srgbClr val="43AD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Number of parameters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3" name="Google Shape;413;p26"/>
          <p:cNvSpPr/>
          <p:nvPr/>
        </p:nvSpPr>
        <p:spPr>
          <a:xfrm>
            <a:off x="5304294" y="2232018"/>
            <a:ext cx="1184400" cy="340500"/>
          </a:xfrm>
          <a:prstGeom prst="wedgeRectCallout">
            <a:avLst>
              <a:gd fmla="val -72411" name="adj1"/>
              <a:gd fmla="val -67409" name="adj2"/>
            </a:avLst>
          </a:prstGeom>
          <a:solidFill>
            <a:srgbClr val="9AD8D8"/>
          </a:solidFill>
          <a:ln cap="flat" cmpd="sng" w="9525">
            <a:solidFill>
              <a:srgbClr val="43AD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Model fine-tuned to be a baseline 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4" name="Google Shape;414;p26"/>
          <p:cNvSpPr txBox="1"/>
          <p:nvPr/>
        </p:nvSpPr>
        <p:spPr>
          <a:xfrm>
            <a:off x="3628124" y="3285347"/>
            <a:ext cx="44475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ed Hat Text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Mixtral-8x7B-Instruct-v0.1</a:t>
            </a:r>
            <a:endParaRPr b="0" i="0" sz="1700" u="none" cap="none" strike="noStrike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415" name="Google Shape;415;p26"/>
          <p:cNvSpPr/>
          <p:nvPr/>
        </p:nvSpPr>
        <p:spPr>
          <a:xfrm rot="-5400000">
            <a:off x="3957082" y="3290954"/>
            <a:ext cx="78000" cy="7710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6" name="Google Shape;416;p26"/>
          <p:cNvSpPr/>
          <p:nvPr/>
        </p:nvSpPr>
        <p:spPr>
          <a:xfrm rot="-5400000">
            <a:off x="4534342" y="3568305"/>
            <a:ext cx="78000" cy="2163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7" name="Google Shape;417;p26"/>
          <p:cNvSpPr/>
          <p:nvPr/>
        </p:nvSpPr>
        <p:spPr>
          <a:xfrm rot="-5400000">
            <a:off x="4868965" y="3520454"/>
            <a:ext cx="78000" cy="3120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8" name="Google Shape;418;p26"/>
          <p:cNvSpPr/>
          <p:nvPr/>
        </p:nvSpPr>
        <p:spPr>
          <a:xfrm rot="-5400000">
            <a:off x="5539807" y="3232121"/>
            <a:ext cx="83400" cy="8943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9" name="Google Shape;419;p26"/>
          <p:cNvSpPr/>
          <p:nvPr/>
        </p:nvSpPr>
        <p:spPr>
          <a:xfrm>
            <a:off x="2488231" y="3896539"/>
            <a:ext cx="1184400" cy="422700"/>
          </a:xfrm>
          <a:prstGeom prst="wedgeRectCallout">
            <a:avLst>
              <a:gd fmla="val 50542" name="adj1"/>
              <a:gd fmla="val -86135" name="adj2"/>
            </a:avLst>
          </a:prstGeom>
          <a:solidFill>
            <a:srgbClr val="3C8FF7">
              <a:alpha val="18039"/>
            </a:srgbClr>
          </a:solidFill>
          <a:ln cap="flat" cmpd="sng" w="9525">
            <a:solidFill>
              <a:srgbClr val="3C8F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Family name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20" name="Google Shape;420;p26"/>
          <p:cNvSpPr/>
          <p:nvPr/>
        </p:nvSpPr>
        <p:spPr>
          <a:xfrm>
            <a:off x="6693300" y="3618797"/>
            <a:ext cx="1184400" cy="277800"/>
          </a:xfrm>
          <a:prstGeom prst="wedgeRectCallout">
            <a:avLst>
              <a:gd fmla="val -67901" name="adj1"/>
              <a:gd fmla="val -20587" name="adj2"/>
            </a:avLst>
          </a:prstGeom>
          <a:solidFill>
            <a:srgbClr val="3C8FF7">
              <a:alpha val="18039"/>
            </a:srgbClr>
          </a:solidFill>
          <a:ln cap="flat" cmpd="sng" w="9525">
            <a:solidFill>
              <a:srgbClr val="3C8F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Model version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21" name="Google Shape;421;p26"/>
          <p:cNvSpPr/>
          <p:nvPr/>
        </p:nvSpPr>
        <p:spPr>
          <a:xfrm>
            <a:off x="4793570" y="3852966"/>
            <a:ext cx="894300" cy="422700"/>
          </a:xfrm>
          <a:prstGeom prst="wedgeRectCallout">
            <a:avLst>
              <a:gd fmla="val -27812" name="adj1"/>
              <a:gd fmla="val -79802" name="adj2"/>
            </a:avLst>
          </a:prstGeom>
          <a:solidFill>
            <a:srgbClr val="3C8FF7">
              <a:alpha val="18039"/>
            </a:srgbClr>
          </a:solidFill>
          <a:ln cap="flat" cmpd="sng" w="9525">
            <a:solidFill>
              <a:srgbClr val="3C8F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Number of parameters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22" name="Google Shape;422;p26"/>
          <p:cNvSpPr/>
          <p:nvPr/>
        </p:nvSpPr>
        <p:spPr>
          <a:xfrm>
            <a:off x="5851874" y="3977250"/>
            <a:ext cx="1184400" cy="422700"/>
          </a:xfrm>
          <a:prstGeom prst="wedgeRectCallout">
            <a:avLst>
              <a:gd fmla="val -50133" name="adj1"/>
              <a:gd fmla="val -100177" name="adj2"/>
            </a:avLst>
          </a:prstGeom>
          <a:solidFill>
            <a:srgbClr val="3C8FF7">
              <a:alpha val="18039"/>
            </a:srgbClr>
          </a:solidFill>
          <a:ln cap="flat" cmpd="sng" w="9525">
            <a:solidFill>
              <a:srgbClr val="3C8F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Model fine-tuned for instructive tasks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23" name="Google Shape;423;p26"/>
          <p:cNvSpPr/>
          <p:nvPr/>
        </p:nvSpPr>
        <p:spPr>
          <a:xfrm rot="-5400000">
            <a:off x="6237425" y="3506121"/>
            <a:ext cx="78000" cy="355200"/>
          </a:xfrm>
          <a:prstGeom prst="leftBracket">
            <a:avLst>
              <a:gd fmla="val 8333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24" name="Google Shape;424;p26"/>
          <p:cNvSpPr/>
          <p:nvPr/>
        </p:nvSpPr>
        <p:spPr>
          <a:xfrm>
            <a:off x="3746404" y="4098613"/>
            <a:ext cx="973500" cy="422700"/>
          </a:xfrm>
          <a:prstGeom prst="wedgeRectCallout">
            <a:avLst>
              <a:gd fmla="val 29378" name="adj1"/>
              <a:gd fmla="val -132252" name="adj2"/>
            </a:avLst>
          </a:prstGeom>
          <a:solidFill>
            <a:srgbClr val="3C8FF7">
              <a:alpha val="18039"/>
            </a:srgbClr>
          </a:solidFill>
          <a:ln cap="flat" cmpd="sng" w="9525">
            <a:solidFill>
              <a:srgbClr val="3C8F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Architecture type</a:t>
            </a:r>
            <a:endParaRPr b="0" i="0" sz="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"/>
          <p:cNvSpPr txBox="1"/>
          <p:nvPr>
            <p:ph type="title"/>
          </p:nvPr>
        </p:nvSpPr>
        <p:spPr>
          <a:xfrm>
            <a:off x="628650" y="-92709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Calibri"/>
              <a:buNone/>
            </a:pPr>
            <a:r>
              <a:rPr lang="en">
                <a:solidFill>
                  <a:srgbClr val="2F5496"/>
                </a:solidFill>
              </a:rPr>
              <a:t>Local models mean there’s no security risk, right!?</a:t>
            </a:r>
            <a:endParaRPr/>
          </a:p>
        </p:txBody>
      </p:sp>
      <p:sp>
        <p:nvSpPr>
          <p:cNvPr id="430" name="Google Shape;430;p27"/>
          <p:cNvSpPr txBox="1"/>
          <p:nvPr/>
        </p:nvSpPr>
        <p:spPr>
          <a:xfrm>
            <a:off x="79513" y="4592657"/>
            <a:ext cx="699287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https://www.darkreading.com/cyber-risk/open-source-ai-models-pose-risks-of-malicious-code-vulnerabilities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901463"/>
            <a:ext cx="7772400" cy="334057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Red Hat Text Medium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28"/>
          <p:cNvSpPr/>
          <p:nvPr/>
        </p:nvSpPr>
        <p:spPr>
          <a:xfrm>
            <a:off x="72700" y="125"/>
            <a:ext cx="5226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8" name="Google Shape;438;p28"/>
          <p:cNvSpPr txBox="1"/>
          <p:nvPr/>
        </p:nvSpPr>
        <p:spPr>
          <a:xfrm>
            <a:off x="663750" y="308887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ed Hat Display"/>
              <a:buNone/>
            </a:pPr>
            <a:r>
              <a:rPr b="0" i="0" lang="en" sz="32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What about </a:t>
            </a:r>
            <a:r>
              <a:rPr b="1" i="0" lang="en" sz="32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model size</a:t>
            </a:r>
            <a:r>
              <a:rPr b="0" i="0" lang="en" sz="32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? </a:t>
            </a:r>
            <a:endParaRPr b="0" i="0" sz="32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39" name="Google Shape;43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3550" y="1081350"/>
            <a:ext cx="4970963" cy="354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9"/>
          <p:cNvSpPr txBox="1"/>
          <p:nvPr>
            <p:ph type="title"/>
          </p:nvPr>
        </p:nvSpPr>
        <p:spPr>
          <a:xfrm>
            <a:off x="663750" y="716570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/>
              <a:t>How to deploy a larger model?</a:t>
            </a:r>
            <a:endParaRPr sz="2100"/>
          </a:p>
        </p:txBody>
      </p:sp>
      <p:pic>
        <p:nvPicPr>
          <p:cNvPr id="445" name="Google Shape;4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1406" y="1752469"/>
            <a:ext cx="4082457" cy="298246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9"/>
          <p:cNvSpPr txBox="1"/>
          <p:nvPr/>
        </p:nvSpPr>
        <p:spPr>
          <a:xfrm>
            <a:off x="6046144" y="2414925"/>
            <a:ext cx="16449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Let’s say you want the best benchmarks with a frontier model</a:t>
            </a:r>
            <a:endParaRPr b="1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47" name="Google Shape;44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3053170">
            <a:off x="6061824" y="3262484"/>
            <a:ext cx="795257" cy="795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0"/>
          <p:cNvPicPr preferRelativeResize="0"/>
          <p:nvPr/>
        </p:nvPicPr>
        <p:blipFill rotWithShape="1">
          <a:blip r:embed="rId3">
            <a:alphaModFix/>
          </a:blip>
          <a:srcRect b="0" l="0" r="5240" t="0"/>
          <a:stretch/>
        </p:blipFill>
        <p:spPr>
          <a:xfrm>
            <a:off x="305473" y="720976"/>
            <a:ext cx="3739525" cy="2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0499" y="720977"/>
            <a:ext cx="3686538" cy="24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0"/>
          <p:cNvSpPr txBox="1"/>
          <p:nvPr/>
        </p:nvSpPr>
        <p:spPr>
          <a:xfrm>
            <a:off x="3383550" y="3776351"/>
            <a:ext cx="2376900" cy="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Neither of these situations is ideal :)</a:t>
            </a:r>
            <a:endParaRPr b="1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55" name="Google Shape;45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2700000">
            <a:off x="3085056" y="3100772"/>
            <a:ext cx="795258" cy="79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800491">
            <a:off x="5236801" y="3285111"/>
            <a:ext cx="523442" cy="52344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0"/>
          <p:cNvSpPr txBox="1"/>
          <p:nvPr>
            <p:ph idx="1" type="subTitle"/>
          </p:nvPr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1"/>
          <p:cNvSpPr txBox="1"/>
          <p:nvPr>
            <p:ph idx="2" type="body"/>
          </p:nvPr>
        </p:nvSpPr>
        <p:spPr>
          <a:xfrm>
            <a:off x="663844" y="1718381"/>
            <a:ext cx="39084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800"/>
              <a:t>Quantization: </a:t>
            </a:r>
            <a:r>
              <a:rPr lang="en" sz="1800"/>
              <a:t>A technique to compress LLMs by reducing numerical precision.</a:t>
            </a:r>
            <a:endParaRPr sz="18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lang="en" sz="1800"/>
              <a:t>Converts high-precision weights (FP32) into lower-bit formats (FP16, INT8, INT4).</a:t>
            </a:r>
            <a:endParaRPr sz="18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▸"/>
            </a:pPr>
            <a:r>
              <a:rPr b="1" lang="en" sz="1800"/>
              <a:t>Reduces size and memory footprint,</a:t>
            </a:r>
            <a:r>
              <a:rPr lang="en" sz="1800"/>
              <a:t> making models easier to deploy.</a:t>
            </a:r>
            <a:endParaRPr sz="1800"/>
          </a:p>
        </p:txBody>
      </p:sp>
      <p:sp>
        <p:nvSpPr>
          <p:cNvPr id="463" name="Google Shape;463;p31"/>
          <p:cNvSpPr txBox="1"/>
          <p:nvPr>
            <p:ph idx="4" type="subTitle"/>
          </p:nvPr>
        </p:nvSpPr>
        <p:spPr>
          <a:xfrm>
            <a:off x="335831" y="41580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800"/>
              <a:buNone/>
            </a:pPr>
            <a:r>
              <a:rPr lang="en" sz="1200"/>
              <a:t>It’s a way to compress models, think like a .zip or .tar</a:t>
            </a:r>
            <a:endParaRPr sz="1200"/>
          </a:p>
        </p:txBody>
      </p:sp>
      <p:sp>
        <p:nvSpPr>
          <p:cNvPr id="464" name="Google Shape;464;p31"/>
          <p:cNvSpPr txBox="1"/>
          <p:nvPr>
            <p:ph type="title"/>
          </p:nvPr>
        </p:nvSpPr>
        <p:spPr>
          <a:xfrm>
            <a:off x="663788" y="8252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/>
              <a:t>Most models for local usage are quantized!</a:t>
            </a:r>
            <a:endParaRPr sz="2100"/>
          </a:p>
        </p:txBody>
      </p:sp>
      <p:pic>
        <p:nvPicPr>
          <p:cNvPr id="465" name="Google Shape;46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4244" y="1813725"/>
            <a:ext cx="3025068" cy="226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1450" y="3397406"/>
            <a:ext cx="1763907" cy="992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"/>
          <p:cNvSpPr txBox="1"/>
          <p:nvPr>
            <p:ph idx="2" type="body"/>
          </p:nvPr>
        </p:nvSpPr>
        <p:spPr>
          <a:xfrm>
            <a:off x="663844" y="819221"/>
            <a:ext cx="39084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The Benefit? </a:t>
            </a:r>
            <a:r>
              <a:rPr lang="en" sz="1600"/>
              <a:t>Run LLMs on “any” device, not just your local machine but IoT &amp; Edge too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lang="en" sz="1600"/>
              <a:t>Results in </a:t>
            </a:r>
            <a:r>
              <a:rPr b="1" lang="en" sz="1600"/>
              <a:t>faster and lighter models</a:t>
            </a:r>
            <a:r>
              <a:rPr lang="en" sz="1600"/>
              <a:t> that still maintain </a:t>
            </a:r>
            <a:r>
              <a:rPr i="1" lang="en" sz="1600"/>
              <a:t>reasonable</a:t>
            </a:r>
            <a:r>
              <a:rPr lang="en" sz="1600"/>
              <a:t> accuracy </a:t>
            </a:r>
            <a:endParaRPr sz="1600"/>
          </a:p>
          <a:p>
            <a:pPr indent="-254000" lvl="1" marL="6858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･"/>
            </a:pPr>
            <a:r>
              <a:rPr lang="en" sz="1200"/>
              <a:t>Testing with Llama 3.1, for W4A16-INT resulted in </a:t>
            </a:r>
            <a:r>
              <a:rPr b="1" lang="en" sz="1200"/>
              <a:t>2.4x performance speedup </a:t>
            </a:r>
            <a:r>
              <a:rPr lang="en" sz="1200"/>
              <a:t>and </a:t>
            </a:r>
            <a:r>
              <a:rPr b="1" lang="en" sz="1200"/>
              <a:t>3.5x model size compression</a:t>
            </a:r>
            <a:endParaRPr b="1" sz="12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▸"/>
            </a:pPr>
            <a:r>
              <a:rPr lang="en" sz="1600"/>
              <a:t>Works on </a:t>
            </a:r>
            <a:r>
              <a:rPr b="1" lang="en" sz="1600"/>
              <a:t>GPUs &amp; CPUs!</a:t>
            </a:r>
            <a:endParaRPr b="1" sz="1600"/>
          </a:p>
        </p:txBody>
      </p:sp>
      <p:pic>
        <p:nvPicPr>
          <p:cNvPr id="472" name="Google Shape;4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7931" y="1234745"/>
            <a:ext cx="3778912" cy="199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6213" y="1164653"/>
            <a:ext cx="960281" cy="96028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2"/>
          <p:cNvSpPr txBox="1"/>
          <p:nvPr/>
        </p:nvSpPr>
        <p:spPr>
          <a:xfrm>
            <a:off x="1383676" y="4682925"/>
            <a:ext cx="5196600" cy="31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Red Hat Display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Source:</a:t>
            </a:r>
            <a:endParaRPr b="0" i="0" sz="8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800"/>
              <a:buFont typeface="Red Hat Display"/>
              <a:buNone/>
            </a:pPr>
            <a:r>
              <a:rPr b="0" i="0" lang="en" sz="800" u="sng" cap="none" strike="noStrike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/>
              </a:rPr>
              <a:t>https://neuralmagic.com/blog/we-ran-over-half-a-million-evaluations-on-quantized-llms-heres-what-we-found</a:t>
            </a:r>
            <a:endParaRPr b="0" i="0" sz="8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/>
          <p:nvPr>
            <p:ph type="title"/>
          </p:nvPr>
        </p:nvSpPr>
        <p:spPr>
          <a:xfrm>
            <a:off x="628650" y="180370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 sz="3600"/>
              <a:t>R</a:t>
            </a:r>
            <a:r>
              <a:rPr lang="en" sz="3600"/>
              <a:t>unning and working with models… </a:t>
            </a:r>
            <a:r>
              <a:rPr b="1" lang="en" sz="4000"/>
              <a:t>locally</a:t>
            </a:r>
            <a:r>
              <a:rPr lang="en" sz="4000"/>
              <a:t>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/>
          <p:nvPr>
            <p:ph type="title"/>
          </p:nvPr>
        </p:nvSpPr>
        <p:spPr>
          <a:xfrm>
            <a:off x="1557018" y="1412438"/>
            <a:ext cx="6733541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>
                <a:solidFill>
                  <a:schemeClr val="dk1"/>
                </a:solidFill>
              </a:rPr>
              <a:t>AI Engine? </a:t>
            </a:r>
            <a:r>
              <a:rPr b="1" lang="en"/>
              <a:t>Check 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>
                <a:solidFill>
                  <a:schemeClr val="dk1"/>
                </a:solidFill>
              </a:rPr>
              <a:t>AI Model? </a:t>
            </a:r>
            <a:r>
              <a:rPr b="1" lang="en"/>
              <a:t>Check ✔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>
                <a:solidFill>
                  <a:schemeClr val="dk1"/>
                </a:solidFill>
              </a:rPr>
              <a:t>Let’s start using these models!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0" name="Google Shape;480;p33"/>
          <p:cNvSpPr/>
          <p:nvPr/>
        </p:nvSpPr>
        <p:spPr>
          <a:xfrm>
            <a:off x="7840775" y="284850"/>
            <a:ext cx="982800" cy="2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 txBox="1"/>
          <p:nvPr/>
        </p:nvSpPr>
        <p:spPr>
          <a:xfrm>
            <a:off x="1125600" y="2635650"/>
            <a:ext cx="1596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ed Hat Display Medium"/>
              <a:buNone/>
            </a:pPr>
            <a:r>
              <a:t/>
            </a:r>
            <a:endParaRPr b="1" i="0" sz="1000" u="none" cap="none" strike="noStrike">
              <a:solidFill>
                <a:schemeClr val="accent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ed Hat Display Medium"/>
              <a:buNone/>
            </a:pPr>
            <a:r>
              <a:rPr b="1" i="0" lang="en" sz="1500" u="none" cap="none" strike="noStrike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Code </a:t>
            </a:r>
            <a:endParaRPr b="1" i="0" sz="1500" u="none" cap="none" strike="noStrike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Red Hat Display Medium"/>
              <a:buNone/>
            </a:pPr>
            <a:r>
              <a:rPr b="1" i="0" lang="en" sz="1500" u="none" cap="none" strike="noStrike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Assistance</a:t>
            </a:r>
            <a:endParaRPr b="1" i="0" sz="1600" u="none" cap="none" strike="noStrike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86" name="Google Shape;486;p34"/>
          <p:cNvSpPr txBox="1"/>
          <p:nvPr/>
        </p:nvSpPr>
        <p:spPr>
          <a:xfrm>
            <a:off x="830400" y="3302082"/>
            <a:ext cx="2187000" cy="10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Use a </a:t>
            </a:r>
            <a:r>
              <a:rPr b="1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local</a:t>
            </a:r>
            <a:r>
              <a:rPr b="0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model as a pair programmer, to generate and explain your codebase.</a:t>
            </a:r>
            <a:endParaRPr b="0" i="0" sz="1200" u="none" cap="none" strike="noStrike"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1100"/>
              <a:buFont typeface="Arial"/>
              <a:buNone/>
            </a:pPr>
            <a:r>
              <a:rPr b="1" i="0" lang="en" sz="1200" u="none" cap="none" strike="noStrike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Tools:</a:t>
            </a:r>
            <a:r>
              <a:rPr b="0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b="1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Continue</a:t>
            </a:r>
            <a:r>
              <a:rPr b="0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Roo Code, </a:t>
            </a:r>
            <a:r>
              <a:rPr b="1" i="0" lang="en" sz="1200" u="none" cap="none" strike="noStrike">
                <a:solidFill>
                  <a:srgbClr val="151515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Cline, Devoxx Genie …</a:t>
            </a:r>
            <a:endParaRPr b="0" i="0" sz="1200" u="none" cap="none" strike="noStrike">
              <a:solidFill>
                <a:srgbClr val="151515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87" name="Google Shape;487;p34"/>
          <p:cNvSpPr txBox="1"/>
          <p:nvPr/>
        </p:nvSpPr>
        <p:spPr>
          <a:xfrm>
            <a:off x="970532" y="399141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ed Hat Display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How to use local, disconnected (?) code assistants</a:t>
            </a:r>
            <a:endParaRPr b="0" i="0" sz="2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88" name="Google Shape;488;p34"/>
          <p:cNvSpPr txBox="1"/>
          <p:nvPr/>
        </p:nvSpPr>
        <p:spPr>
          <a:xfrm>
            <a:off x="663750" y="891741"/>
            <a:ext cx="78165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ed Hat Display"/>
              <a:buNone/>
            </a:pPr>
            <a:r>
              <a:rPr b="0" i="0" lang="en" sz="1400" u="none" cap="none" strike="noStrike">
                <a:solidFill>
                  <a:schemeClr val="accen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Fortunately, many tools exist for this too!</a:t>
            </a:r>
            <a:endParaRPr b="0" i="0" sz="1400" u="none" cap="none" strike="noStrike">
              <a:solidFill>
                <a:schemeClr val="accen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EE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489" name="Google Shape;48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513" y="1996743"/>
            <a:ext cx="548775" cy="54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3980" y="1404060"/>
            <a:ext cx="5194239" cy="325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5"/>
          <p:cNvPicPr preferRelativeResize="0"/>
          <p:nvPr/>
        </p:nvPicPr>
        <p:blipFill rotWithShape="1">
          <a:blip r:embed="rId3">
            <a:alphaModFix/>
          </a:blip>
          <a:srcRect b="10000" l="0" r="0" t="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5"/>
          <p:cNvSpPr/>
          <p:nvPr/>
        </p:nvSpPr>
        <p:spPr>
          <a:xfrm>
            <a:off x="6078511" y="359764"/>
            <a:ext cx="2758191" cy="981856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36"/>
          <p:cNvPicPr preferRelativeResize="0"/>
          <p:nvPr/>
        </p:nvPicPr>
        <p:blipFill rotWithShape="1">
          <a:blip r:embed="rId3">
            <a:alphaModFix/>
          </a:blip>
          <a:srcRect b="9639" l="0" r="0" t="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6"/>
          <p:cNvSpPr/>
          <p:nvPr/>
        </p:nvSpPr>
        <p:spPr>
          <a:xfrm>
            <a:off x="3080478" y="247338"/>
            <a:ext cx="3177915" cy="1678898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8"/>
          <p:cNvSpPr txBox="1"/>
          <p:nvPr>
            <p:ph type="title"/>
          </p:nvPr>
        </p:nvSpPr>
        <p:spPr>
          <a:xfrm>
            <a:off x="1557019" y="1412438"/>
            <a:ext cx="5994000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>
                <a:solidFill>
                  <a:schemeClr val="dk1"/>
                </a:solidFill>
              </a:rPr>
              <a:t>Building &amp; running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local, network optional,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Agentic </a:t>
            </a:r>
            <a:r>
              <a:rPr b="1" lang="en">
                <a:solidFill>
                  <a:schemeClr val="dk1"/>
                </a:solidFill>
              </a:rPr>
              <a:t>Java</a:t>
            </a:r>
            <a:r>
              <a:rPr lang="en">
                <a:solidFill>
                  <a:schemeClr val="dk1"/>
                </a:solidFill>
              </a:rPr>
              <a:t> AI Apps</a:t>
            </a:r>
            <a:endParaRPr/>
          </a:p>
        </p:txBody>
      </p:sp>
      <p:sp>
        <p:nvSpPr>
          <p:cNvPr id="508" name="Google Shape;508;p38"/>
          <p:cNvSpPr txBox="1"/>
          <p:nvPr>
            <p:ph idx="1" type="subTitle"/>
          </p:nvPr>
        </p:nvSpPr>
        <p:spPr>
          <a:xfrm rot="5400000">
            <a:off x="-1603762" y="1603800"/>
            <a:ext cx="38616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77175" spcFirstLastPara="1" rIns="68575" wrap="square" tIns="68575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Red Hat Display Medium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"/>
          <p:cNvSpPr txBox="1"/>
          <p:nvPr>
            <p:ph type="title"/>
          </p:nvPr>
        </p:nvSpPr>
        <p:spPr>
          <a:xfrm>
            <a:off x="688986" y="173870"/>
            <a:ext cx="70074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</a:pPr>
            <a:r>
              <a:rPr lang="en">
                <a:solidFill>
                  <a:srgbClr val="0070C0"/>
                </a:solidFill>
              </a:rPr>
              <a:t>Model Context Protocol (MCP)</a:t>
            </a:r>
            <a:endParaRPr/>
          </a:p>
        </p:txBody>
      </p:sp>
      <p:pic>
        <p:nvPicPr>
          <p:cNvPr id="514" name="Google Shape;51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149" y="841028"/>
            <a:ext cx="6600802" cy="371295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9"/>
          <p:cNvSpPr txBox="1"/>
          <p:nvPr/>
        </p:nvSpPr>
        <p:spPr>
          <a:xfrm>
            <a:off x="5042750" y="2221775"/>
            <a:ext cx="599100" cy="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516" name="Google Shape;516;p39"/>
          <p:cNvCxnSpPr/>
          <p:nvPr/>
        </p:nvCxnSpPr>
        <p:spPr>
          <a:xfrm>
            <a:off x="4388492" y="1834775"/>
            <a:ext cx="822000" cy="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7" name="Google Shape;517;p39"/>
          <p:cNvSpPr txBox="1"/>
          <p:nvPr/>
        </p:nvSpPr>
        <p:spPr>
          <a:xfrm>
            <a:off x="3309711" y="1873603"/>
            <a:ext cx="30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d Hat Display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Red Hat Display"/>
                <a:ea typeface="Red Hat Display"/>
                <a:cs typeface="Red Hat Display"/>
                <a:sym typeface="Red Hat Display"/>
              </a:rPr>
              <a:t>LangChain4j MCP Client</a:t>
            </a:r>
            <a:endParaRPr b="0" i="0" sz="1800" u="none" cap="none" strike="noStrike">
              <a:solidFill>
                <a:schemeClr val="dk1"/>
              </a:solidFill>
              <a:highlight>
                <a:schemeClr val="lt1"/>
              </a:highlight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1815152" y="3634854"/>
            <a:ext cx="495869" cy="48222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39"/>
          <p:cNvPicPr preferRelativeResize="0"/>
          <p:nvPr/>
        </p:nvPicPr>
        <p:blipFill rotWithShape="1">
          <a:blip r:embed="rId4">
            <a:alphaModFix/>
          </a:blip>
          <a:srcRect b="0" l="0" r="84899" t="0"/>
          <a:stretch/>
        </p:blipFill>
        <p:spPr>
          <a:xfrm>
            <a:off x="1831294" y="3634854"/>
            <a:ext cx="463583" cy="482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g38eaefe1070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3000"/>
            <a:ext cx="6583727" cy="46775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5" name="Google Shape;525;g38eaefe1070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0"/>
            <a:ext cx="5196252" cy="310811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"/>
          <p:cNvSpPr txBox="1"/>
          <p:nvPr>
            <p:ph idx="2" type="body"/>
          </p:nvPr>
        </p:nvSpPr>
        <p:spPr>
          <a:xfrm>
            <a:off x="1949" y="1367775"/>
            <a:ext cx="7285059" cy="32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800" spcFirstLastPara="1" rIns="68575" wrap="square" tIns="68575">
            <a:no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▸"/>
            </a:pPr>
            <a:r>
              <a:rPr lang="en" sz="1900"/>
              <a:t>There are many options for serving and using models locally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▸"/>
            </a:pPr>
            <a:r>
              <a:rPr lang="en" sz="1900"/>
              <a:t>Pick the right model for the right use case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▸"/>
            </a:pPr>
            <a:r>
              <a:rPr lang="en" sz="1900"/>
              <a:t>Make sure the model comes from a reputable source (!)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▸"/>
            </a:pPr>
            <a:r>
              <a:rPr lang="en" sz="1900"/>
              <a:t>Local code assistants work… ish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▸"/>
            </a:pPr>
            <a:r>
              <a:rPr lang="en" sz="1900"/>
              <a:t>You might need to ask for hardware upgrades 😅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▸"/>
            </a:pPr>
            <a:r>
              <a:rPr lang="en" sz="1900"/>
              <a:t>Developing local Agentic AI apps with Java is definitely possible (&amp; kind of fun with Quarkus!). </a:t>
            </a:r>
            <a:endParaRPr sz="19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9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9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900"/>
          </a:p>
          <a:p>
            <a:pPr indent="0" lvl="0" marL="45720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900"/>
          </a:p>
        </p:txBody>
      </p:sp>
      <p:sp>
        <p:nvSpPr>
          <p:cNvPr id="531" name="Google Shape;531;p40"/>
          <p:cNvSpPr txBox="1"/>
          <p:nvPr>
            <p:ph type="title"/>
          </p:nvPr>
        </p:nvSpPr>
        <p:spPr>
          <a:xfrm>
            <a:off x="781408" y="486962"/>
            <a:ext cx="7007400" cy="613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</a:pPr>
            <a:r>
              <a:rPr lang="en">
                <a:solidFill>
                  <a:srgbClr val="0070C0"/>
                </a:solidFill>
              </a:rPr>
              <a:t>Wrapping it up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532" name="Google Shape;53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25126">
            <a:off x="7786236" y="2207992"/>
            <a:ext cx="876882" cy="12643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64313"/>
              </a:schemeClr>
            </a:outerShdw>
          </a:effectLst>
        </p:spPr>
      </p:pic>
      <p:grpSp>
        <p:nvGrpSpPr>
          <p:cNvPr id="533" name="Google Shape;533;p40"/>
          <p:cNvGrpSpPr/>
          <p:nvPr/>
        </p:nvGrpSpPr>
        <p:grpSpPr>
          <a:xfrm>
            <a:off x="7040696" y="1251603"/>
            <a:ext cx="1150804" cy="1051756"/>
            <a:chOff x="0" y="0"/>
            <a:chExt cx="1761067" cy="1761067"/>
          </a:xfrm>
        </p:grpSpPr>
        <p:sp>
          <p:nvSpPr>
            <p:cNvPr id="534" name="Google Shape;534;p40"/>
            <p:cNvSpPr/>
            <p:nvPr/>
          </p:nvSpPr>
          <p:spPr>
            <a:xfrm>
              <a:off x="0" y="0"/>
              <a:ext cx="1761067" cy="17610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ed Hat Display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pic>
          <p:nvPicPr>
            <p:cNvPr descr="Google Shape;1139;p101" id="535" name="Google Shape;535;p40"/>
            <p:cNvPicPr preferRelativeResize="0"/>
            <p:nvPr/>
          </p:nvPicPr>
          <p:blipFill rotWithShape="1">
            <a:blip r:embed="rId4">
              <a:alphaModFix/>
            </a:blip>
            <a:srcRect b="8314" l="8323" r="7355" t="10366"/>
            <a:stretch/>
          </p:blipFill>
          <p:spPr>
            <a:xfrm>
              <a:off x="219332" y="216365"/>
              <a:ext cx="1310188" cy="1263486"/>
            </a:xfrm>
            <a:custGeom>
              <a:rect b="b" l="l" r="r" t="t"/>
              <a:pathLst>
                <a:path extrusionOk="0" h="21560" w="21591">
                  <a:moveTo>
                    <a:pt x="12114" y="10"/>
                  </a:moveTo>
                  <a:cubicBezTo>
                    <a:pt x="11950" y="-15"/>
                    <a:pt x="11803" y="8"/>
                    <a:pt x="11643" y="71"/>
                  </a:cubicBezTo>
                  <a:cubicBezTo>
                    <a:pt x="11409" y="163"/>
                    <a:pt x="11178" y="185"/>
                    <a:pt x="11127" y="132"/>
                  </a:cubicBezTo>
                  <a:cubicBezTo>
                    <a:pt x="11008" y="9"/>
                    <a:pt x="9282" y="426"/>
                    <a:pt x="9021" y="640"/>
                  </a:cubicBezTo>
                  <a:cubicBezTo>
                    <a:pt x="8913" y="728"/>
                    <a:pt x="8730" y="776"/>
                    <a:pt x="8609" y="748"/>
                  </a:cubicBezTo>
                  <a:cubicBezTo>
                    <a:pt x="8293" y="676"/>
                    <a:pt x="7465" y="2316"/>
                    <a:pt x="7340" y="3261"/>
                  </a:cubicBezTo>
                  <a:cubicBezTo>
                    <a:pt x="7271" y="3784"/>
                    <a:pt x="7322" y="4270"/>
                    <a:pt x="7484" y="4676"/>
                  </a:cubicBezTo>
                  <a:cubicBezTo>
                    <a:pt x="7680" y="5168"/>
                    <a:pt x="7697" y="5498"/>
                    <a:pt x="7556" y="6294"/>
                  </a:cubicBezTo>
                  <a:cubicBezTo>
                    <a:pt x="7384" y="7260"/>
                    <a:pt x="7356" y="7304"/>
                    <a:pt x="6764" y="7412"/>
                  </a:cubicBezTo>
                  <a:cubicBezTo>
                    <a:pt x="5493" y="7643"/>
                    <a:pt x="5036" y="7877"/>
                    <a:pt x="4737" y="8468"/>
                  </a:cubicBezTo>
                  <a:cubicBezTo>
                    <a:pt x="4401" y="9131"/>
                    <a:pt x="3372" y="10324"/>
                    <a:pt x="2886" y="10615"/>
                  </a:cubicBezTo>
                  <a:cubicBezTo>
                    <a:pt x="1973" y="11161"/>
                    <a:pt x="1943" y="12431"/>
                    <a:pt x="2827" y="12952"/>
                  </a:cubicBezTo>
                  <a:cubicBezTo>
                    <a:pt x="3626" y="13422"/>
                    <a:pt x="3484" y="13807"/>
                    <a:pt x="2480" y="13906"/>
                  </a:cubicBezTo>
                  <a:cubicBezTo>
                    <a:pt x="1472" y="14007"/>
                    <a:pt x="326" y="14721"/>
                    <a:pt x="74" y="15410"/>
                  </a:cubicBezTo>
                  <a:cubicBezTo>
                    <a:pt x="18" y="15562"/>
                    <a:pt x="-7" y="15736"/>
                    <a:pt x="2" y="15918"/>
                  </a:cubicBezTo>
                  <a:cubicBezTo>
                    <a:pt x="28" y="16463"/>
                    <a:pt x="328" y="17084"/>
                    <a:pt x="773" y="17428"/>
                  </a:cubicBezTo>
                  <a:cubicBezTo>
                    <a:pt x="1009" y="17610"/>
                    <a:pt x="1603" y="17808"/>
                    <a:pt x="2095" y="17868"/>
                  </a:cubicBezTo>
                  <a:cubicBezTo>
                    <a:pt x="2586" y="17928"/>
                    <a:pt x="2991" y="18000"/>
                    <a:pt x="2991" y="18024"/>
                  </a:cubicBezTo>
                  <a:cubicBezTo>
                    <a:pt x="2991" y="18048"/>
                    <a:pt x="2876" y="18294"/>
                    <a:pt x="2735" y="18572"/>
                  </a:cubicBezTo>
                  <a:cubicBezTo>
                    <a:pt x="2382" y="19275"/>
                    <a:pt x="2405" y="19425"/>
                    <a:pt x="2991" y="20116"/>
                  </a:cubicBezTo>
                  <a:cubicBezTo>
                    <a:pt x="3612" y="20849"/>
                    <a:pt x="4580" y="21273"/>
                    <a:pt x="6064" y="21471"/>
                  </a:cubicBezTo>
                  <a:cubicBezTo>
                    <a:pt x="6675" y="21552"/>
                    <a:pt x="8211" y="21585"/>
                    <a:pt x="9478" y="21539"/>
                  </a:cubicBezTo>
                  <a:cubicBezTo>
                    <a:pt x="11878" y="21451"/>
                    <a:pt x="12982" y="21183"/>
                    <a:pt x="13684" y="20536"/>
                  </a:cubicBezTo>
                  <a:cubicBezTo>
                    <a:pt x="13885" y="20351"/>
                    <a:pt x="14310" y="20069"/>
                    <a:pt x="14626" y="19907"/>
                  </a:cubicBezTo>
                  <a:cubicBezTo>
                    <a:pt x="15126" y="19648"/>
                    <a:pt x="15195" y="19528"/>
                    <a:pt x="15195" y="18938"/>
                  </a:cubicBezTo>
                  <a:cubicBezTo>
                    <a:pt x="15195" y="18400"/>
                    <a:pt x="15283" y="18211"/>
                    <a:pt x="15620" y="18024"/>
                  </a:cubicBezTo>
                  <a:cubicBezTo>
                    <a:pt x="16004" y="17809"/>
                    <a:pt x="16086" y="17834"/>
                    <a:pt x="16601" y="18302"/>
                  </a:cubicBezTo>
                  <a:cubicBezTo>
                    <a:pt x="16911" y="18584"/>
                    <a:pt x="17254" y="18816"/>
                    <a:pt x="17353" y="18816"/>
                  </a:cubicBezTo>
                  <a:cubicBezTo>
                    <a:pt x="17452" y="18816"/>
                    <a:pt x="17840" y="19094"/>
                    <a:pt x="18223" y="19432"/>
                  </a:cubicBezTo>
                  <a:cubicBezTo>
                    <a:pt x="18706" y="19861"/>
                    <a:pt x="19079" y="20044"/>
                    <a:pt x="19446" y="20035"/>
                  </a:cubicBezTo>
                  <a:cubicBezTo>
                    <a:pt x="19735" y="20028"/>
                    <a:pt x="20195" y="20080"/>
                    <a:pt x="20466" y="20150"/>
                  </a:cubicBezTo>
                  <a:cubicBezTo>
                    <a:pt x="20869" y="20255"/>
                    <a:pt x="21020" y="20205"/>
                    <a:pt x="21277" y="19859"/>
                  </a:cubicBezTo>
                  <a:cubicBezTo>
                    <a:pt x="21450" y="19627"/>
                    <a:pt x="21589" y="19376"/>
                    <a:pt x="21591" y="19311"/>
                  </a:cubicBezTo>
                  <a:cubicBezTo>
                    <a:pt x="21593" y="19245"/>
                    <a:pt x="21337" y="18839"/>
                    <a:pt x="21015" y="18403"/>
                  </a:cubicBezTo>
                  <a:cubicBezTo>
                    <a:pt x="20393" y="17559"/>
                    <a:pt x="20242" y="17100"/>
                    <a:pt x="20466" y="16730"/>
                  </a:cubicBezTo>
                  <a:cubicBezTo>
                    <a:pt x="20588" y="16529"/>
                    <a:pt x="20363" y="15591"/>
                    <a:pt x="19871" y="14252"/>
                  </a:cubicBezTo>
                  <a:cubicBezTo>
                    <a:pt x="19789" y="14028"/>
                    <a:pt x="19720" y="13691"/>
                    <a:pt x="19720" y="13500"/>
                  </a:cubicBezTo>
                  <a:cubicBezTo>
                    <a:pt x="19720" y="13309"/>
                    <a:pt x="19652" y="13019"/>
                    <a:pt x="19570" y="12850"/>
                  </a:cubicBezTo>
                  <a:cubicBezTo>
                    <a:pt x="19348" y="12395"/>
                    <a:pt x="19034" y="11320"/>
                    <a:pt x="19034" y="11008"/>
                  </a:cubicBezTo>
                  <a:cubicBezTo>
                    <a:pt x="19034" y="10858"/>
                    <a:pt x="18881" y="10530"/>
                    <a:pt x="18694" y="10283"/>
                  </a:cubicBezTo>
                  <a:cubicBezTo>
                    <a:pt x="18506" y="10036"/>
                    <a:pt x="18354" y="9713"/>
                    <a:pt x="18354" y="9565"/>
                  </a:cubicBezTo>
                  <a:cubicBezTo>
                    <a:pt x="18354" y="9418"/>
                    <a:pt x="18067" y="9057"/>
                    <a:pt x="17719" y="8760"/>
                  </a:cubicBezTo>
                  <a:lnTo>
                    <a:pt x="17091" y="8218"/>
                  </a:lnTo>
                  <a:lnTo>
                    <a:pt x="17484" y="7832"/>
                  </a:lnTo>
                  <a:cubicBezTo>
                    <a:pt x="17710" y="7613"/>
                    <a:pt x="17798" y="7414"/>
                    <a:pt x="17699" y="7351"/>
                  </a:cubicBezTo>
                  <a:cubicBezTo>
                    <a:pt x="17605" y="7291"/>
                    <a:pt x="17541" y="7157"/>
                    <a:pt x="17556" y="7060"/>
                  </a:cubicBezTo>
                  <a:cubicBezTo>
                    <a:pt x="17570" y="6963"/>
                    <a:pt x="17423" y="6859"/>
                    <a:pt x="17222" y="6829"/>
                  </a:cubicBezTo>
                  <a:cubicBezTo>
                    <a:pt x="16844" y="6774"/>
                    <a:pt x="16647" y="6220"/>
                    <a:pt x="16647" y="5197"/>
                  </a:cubicBezTo>
                  <a:cubicBezTo>
                    <a:pt x="16647" y="4659"/>
                    <a:pt x="15463" y="2175"/>
                    <a:pt x="14913" y="1561"/>
                  </a:cubicBezTo>
                  <a:cubicBezTo>
                    <a:pt x="14729" y="1355"/>
                    <a:pt x="14292" y="1044"/>
                    <a:pt x="13945" y="870"/>
                  </a:cubicBezTo>
                  <a:cubicBezTo>
                    <a:pt x="13598" y="696"/>
                    <a:pt x="13039" y="400"/>
                    <a:pt x="12696" y="220"/>
                  </a:cubicBezTo>
                  <a:cubicBezTo>
                    <a:pt x="12462" y="97"/>
                    <a:pt x="12278" y="35"/>
                    <a:pt x="12114" y="10"/>
                  </a:cubicBezTo>
                  <a:close/>
                  <a:moveTo>
                    <a:pt x="2422" y="14902"/>
                  </a:moveTo>
                  <a:cubicBezTo>
                    <a:pt x="2996" y="14956"/>
                    <a:pt x="3571" y="15428"/>
                    <a:pt x="3828" y="16189"/>
                  </a:cubicBezTo>
                  <a:lnTo>
                    <a:pt x="3998" y="16697"/>
                  </a:lnTo>
                  <a:lnTo>
                    <a:pt x="3193" y="16669"/>
                  </a:lnTo>
                  <a:cubicBezTo>
                    <a:pt x="1238" y="16611"/>
                    <a:pt x="634" y="16130"/>
                    <a:pt x="1454" y="15281"/>
                  </a:cubicBezTo>
                  <a:cubicBezTo>
                    <a:pt x="1734" y="14991"/>
                    <a:pt x="2077" y="14870"/>
                    <a:pt x="2422" y="14902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536" name="Google Shape;536;p40"/>
          <p:cNvGrpSpPr/>
          <p:nvPr/>
        </p:nvGrpSpPr>
        <p:grpSpPr>
          <a:xfrm>
            <a:off x="6417792" y="289798"/>
            <a:ext cx="1245808" cy="1273194"/>
            <a:chOff x="0" y="0"/>
            <a:chExt cx="1761067" cy="1761067"/>
          </a:xfrm>
        </p:grpSpPr>
        <p:sp>
          <p:nvSpPr>
            <p:cNvPr id="537" name="Google Shape;537;p40"/>
            <p:cNvSpPr/>
            <p:nvPr/>
          </p:nvSpPr>
          <p:spPr>
            <a:xfrm>
              <a:off x="0" y="0"/>
              <a:ext cx="1761067" cy="176106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Red Hat Display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Red Hat Display"/>
                <a:ea typeface="Red Hat Display"/>
                <a:cs typeface="Red Hat Display"/>
                <a:sym typeface="Red Hat Display"/>
              </a:endParaRPr>
            </a:p>
          </p:txBody>
        </p:sp>
        <p:pic>
          <p:nvPicPr>
            <p:cNvPr descr="Google Shape;1128;p101" id="538" name="Google Shape;538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1409" y="321409"/>
              <a:ext cx="1130134" cy="11301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>
            <p:ph idx="4294967295" type="body"/>
          </p:nvPr>
        </p:nvSpPr>
        <p:spPr>
          <a:xfrm>
            <a:off x="5602288" y="152400"/>
            <a:ext cx="3541712" cy="2249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500"/>
              </a:spcAft>
              <a:buClr>
                <a:schemeClr val="lt1"/>
              </a:buClr>
              <a:buSzPts val="5100"/>
              <a:buNone/>
            </a:pPr>
            <a:r>
              <a:rPr lang="en" sz="5100">
                <a:solidFill>
                  <a:schemeClr val="lt1"/>
                </a:solidFill>
              </a:rPr>
              <a:t>Thank you! </a:t>
            </a:r>
            <a:endParaRPr sz="5100">
              <a:solidFill>
                <a:schemeClr val="lt1"/>
              </a:solidFill>
            </a:endParaRPr>
          </a:p>
        </p:txBody>
      </p:sp>
      <p:pic>
        <p:nvPicPr>
          <p:cNvPr id="544" name="Google Shape;54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1716" y="1626471"/>
            <a:ext cx="1331251" cy="12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1"/>
          <p:cNvSpPr txBox="1"/>
          <p:nvPr/>
        </p:nvSpPr>
        <p:spPr>
          <a:xfrm>
            <a:off x="220375" y="3392375"/>
            <a:ext cx="81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ed Hat Display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slides</a:t>
            </a:r>
            <a:endParaRPr b="0" i="0" sz="18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46" name="Google Shape;546;p41"/>
          <p:cNvSpPr txBox="1"/>
          <p:nvPr/>
        </p:nvSpPr>
        <p:spPr>
          <a:xfrm>
            <a:off x="4455502" y="1230438"/>
            <a:ext cx="46173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Red Hat Display"/>
              <a:buNone/>
            </a:pPr>
            <a:r>
              <a:rPr b="0" i="0" lang="en" sz="1800" u="sng" cap="none" strike="noStrike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podman-desktop.io</a:t>
            </a:r>
            <a:endParaRPr b="0" i="0" sz="1800" u="none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Red Hat Display"/>
              <a:buNone/>
            </a:pPr>
            <a:r>
              <a:rPr b="0" i="0" lang="en" sz="1800" u="sng" cap="none" strike="noStrike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docs.quarkiverse.io/quarkus-langchain4j</a:t>
            </a:r>
            <a:endParaRPr b="0" i="0" sz="1800" u="none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Red Hat Display"/>
              <a:buNone/>
            </a:pPr>
            <a:r>
              <a:rPr b="0" i="0" lang="en" sz="1800" u="sng" cap="none" strike="noStrike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github.com/kdubois/netatmo-java-mcp</a:t>
            </a:r>
            <a:endParaRPr b="0" i="0" sz="1800" u="sng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www.ibm.com/granite</a:t>
            </a:r>
            <a:endParaRPr b="0" i="0" sz="1800" u="sng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continue.dev</a:t>
            </a:r>
            <a:endParaRPr b="0" i="0" sz="1800" u="sng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ollama.com</a:t>
            </a:r>
            <a:endParaRPr b="0" i="0" sz="1800" u="sng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Red Hat Display"/>
                <a:ea typeface="Red Hat Display"/>
                <a:cs typeface="Red Hat Display"/>
                <a:sym typeface="Red Hat Display"/>
                <a:hlinkClick r:id="rId7"/>
              </a:rPr>
              <a:t>huggingface.co</a:t>
            </a:r>
            <a:endParaRPr b="0" i="0" sz="1800" u="sng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u="sng">
                <a:solidFill>
                  <a:srgbClr val="0070C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ibm.com/products/bob</a:t>
            </a:r>
            <a:endParaRPr sz="1800" u="sng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547" name="Google Shape;547;p41"/>
          <p:cNvCxnSpPr>
            <a:stCxn id="545" idx="3"/>
          </p:cNvCxnSpPr>
          <p:nvPr/>
        </p:nvCxnSpPr>
        <p:spPr>
          <a:xfrm flipH="1" rot="10800000">
            <a:off x="1038775" y="2947325"/>
            <a:ext cx="434700" cy="675900"/>
          </a:xfrm>
          <a:prstGeom prst="curvedConnector2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48" name="Google Shape;548;p41"/>
          <p:cNvSpPr txBox="1"/>
          <p:nvPr/>
        </p:nvSpPr>
        <p:spPr>
          <a:xfrm>
            <a:off x="3437952" y="3413174"/>
            <a:ext cx="294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youtube.com/@thekevindubois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9" name="Google Shape;549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12645" y="3506824"/>
            <a:ext cx="297074" cy="21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65286" y="3850725"/>
            <a:ext cx="191800" cy="1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1"/>
          <p:cNvSpPr txBox="1"/>
          <p:nvPr/>
        </p:nvSpPr>
        <p:spPr>
          <a:xfrm>
            <a:off x="3437952" y="3746524"/>
            <a:ext cx="27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linkedin.com/in/kevindubois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2" name="Google Shape;552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2358" y="4173518"/>
            <a:ext cx="217631" cy="2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1"/>
          <p:cNvSpPr txBox="1"/>
          <p:nvPr/>
        </p:nvSpPr>
        <p:spPr>
          <a:xfrm>
            <a:off x="3437952" y="4079874"/>
            <a:ext cx="27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github.com/kdubois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41"/>
          <p:cNvSpPr txBox="1"/>
          <p:nvPr/>
        </p:nvSpPr>
        <p:spPr>
          <a:xfrm>
            <a:off x="3437952" y="3117162"/>
            <a:ext cx="294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@kevindubois.com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5" name="Google Shape;555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265265" y="3237882"/>
            <a:ext cx="191800" cy="168783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1"/>
          <p:cNvSpPr txBox="1"/>
          <p:nvPr/>
        </p:nvSpPr>
        <p:spPr>
          <a:xfrm>
            <a:off x="3453721" y="4409305"/>
            <a:ext cx="29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@kevindubois@mastodon.social</a:t>
            </a:r>
            <a:endParaRPr b="0" i="0" sz="1400" u="none" cap="none" strike="noStrike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557" name="Google Shape;557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271659" y="4523905"/>
            <a:ext cx="210595" cy="22375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1"/>
          <p:cNvSpPr txBox="1"/>
          <p:nvPr/>
        </p:nvSpPr>
        <p:spPr>
          <a:xfrm>
            <a:off x="2955508" y="295242"/>
            <a:ext cx="50161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41"/>
          <p:cNvSpPr txBox="1"/>
          <p:nvPr/>
        </p:nvSpPr>
        <p:spPr>
          <a:xfrm>
            <a:off x="472500" y="2594863"/>
            <a:ext cx="220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speakerdeck.com/kdubois</a:t>
            </a:r>
            <a:endParaRPr b="0" i="0" sz="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0713" y="275450"/>
            <a:ext cx="2290063" cy="2290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9c5a521c7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400" y="273849"/>
            <a:ext cx="4032800" cy="29922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g39c5a521c7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200" y="156188"/>
            <a:ext cx="4714001" cy="322760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g39c5a521c7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325" y="3172501"/>
            <a:ext cx="4528174" cy="13489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g39c5a521c7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7375" y="2644910"/>
            <a:ext cx="4032801" cy="123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idx="1" type="subTitle"/>
          </p:nvPr>
        </p:nvSpPr>
        <p:spPr>
          <a:xfrm>
            <a:off x="979725" y="249125"/>
            <a:ext cx="7280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b="1" lang="en" sz="20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Why run a model locally?</a:t>
            </a:r>
            <a:endParaRPr b="1"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SzPts val="800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00" name="Google Shape;200;p9"/>
          <p:cNvSpPr txBox="1"/>
          <p:nvPr>
            <p:ph idx="12" type="sldNum"/>
          </p:nvPr>
        </p:nvSpPr>
        <p:spPr>
          <a:xfrm>
            <a:off x="81975" y="6283856"/>
            <a:ext cx="731700" cy="14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ed Hat Text Medium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1164775" y="918538"/>
            <a:ext cx="22008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For Developers</a:t>
            </a:r>
            <a:endParaRPr b="1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765175" y="1959725"/>
            <a:ext cx="3069600" cy="6765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800"/>
              <a:buFont typeface="Red Hat Text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Familiarity with the Development Environment and adherence of the developers to their “local developer experience” in particular for testing and debugging</a:t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203" name="Google Shape;203;p9"/>
          <p:cNvCxnSpPr/>
          <p:nvPr/>
        </p:nvCxnSpPr>
        <p:spPr>
          <a:xfrm>
            <a:off x="507300" y="1506250"/>
            <a:ext cx="0" cy="316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9"/>
          <p:cNvCxnSpPr>
            <a:endCxn id="202" idx="1"/>
          </p:cNvCxnSpPr>
          <p:nvPr/>
        </p:nvCxnSpPr>
        <p:spPr>
          <a:xfrm>
            <a:off x="521275" y="2297975"/>
            <a:ext cx="24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p9"/>
          <p:cNvSpPr txBox="1"/>
          <p:nvPr/>
        </p:nvSpPr>
        <p:spPr>
          <a:xfrm>
            <a:off x="765175" y="16148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Convenience &amp; Simplicity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2979638" y="15273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Red Hat Text"/>
                <a:ea typeface="Red Hat Text"/>
                <a:cs typeface="Red Hat Text"/>
                <a:sym typeface="Red Hat Text"/>
              </a:rPr>
              <a:t>Direct Access to Hardware</a:t>
            </a:r>
            <a:endParaRPr b="0" i="0" sz="1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 txBox="1"/>
          <p:nvPr/>
        </p:nvSpPr>
        <p:spPr>
          <a:xfrm>
            <a:off x="765175" y="27912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Ease of Integration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8" name="Google Shape;208;p9"/>
          <p:cNvCxnSpPr/>
          <p:nvPr/>
        </p:nvCxnSpPr>
        <p:spPr>
          <a:xfrm>
            <a:off x="521275" y="3362775"/>
            <a:ext cx="24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9" name="Google Shape;209;p9"/>
          <p:cNvSpPr/>
          <p:nvPr/>
        </p:nvSpPr>
        <p:spPr>
          <a:xfrm>
            <a:off x="777564" y="3116925"/>
            <a:ext cx="3069600" cy="491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ed Hat Text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Simplify the integration of the model with existing systems and applications that are already running locally.</a:t>
            </a:r>
            <a:endParaRPr b="0" i="0" sz="800" u="none" cap="none" strike="noStrike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10" name="Google Shape;210;p9"/>
          <p:cNvSpPr/>
          <p:nvPr/>
        </p:nvSpPr>
        <p:spPr>
          <a:xfrm>
            <a:off x="5731350" y="918550"/>
            <a:ext cx="22008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For Organizations</a:t>
            </a:r>
            <a:endParaRPr b="1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cxnSp>
        <p:nvCxnSpPr>
          <p:cNvPr id="211" name="Google Shape;211;p9"/>
          <p:cNvCxnSpPr/>
          <p:nvPr/>
        </p:nvCxnSpPr>
        <p:spPr>
          <a:xfrm>
            <a:off x="8730075" y="1638825"/>
            <a:ext cx="0" cy="280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2" name="Google Shape;212;p9"/>
          <p:cNvCxnSpPr/>
          <p:nvPr/>
        </p:nvCxnSpPr>
        <p:spPr>
          <a:xfrm>
            <a:off x="8486175" y="2297975"/>
            <a:ext cx="24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3" name="Google Shape;213;p9"/>
          <p:cNvCxnSpPr/>
          <p:nvPr/>
        </p:nvCxnSpPr>
        <p:spPr>
          <a:xfrm>
            <a:off x="8486175" y="3362775"/>
            <a:ext cx="24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9"/>
          <p:cNvSpPr txBox="1"/>
          <p:nvPr/>
        </p:nvSpPr>
        <p:spPr>
          <a:xfrm>
            <a:off x="5486175" y="170103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Data Privacy and Security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9"/>
          <p:cNvSpPr/>
          <p:nvPr/>
        </p:nvSpPr>
        <p:spPr>
          <a:xfrm>
            <a:off x="4664475" y="2024150"/>
            <a:ext cx="3821700" cy="695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800"/>
              <a:buFont typeface="Red Hat Text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Data is the fuel for AI, and a differentiator factor (quality, quantity, qualification). Keeping data on-premises ensures sensitive information doesn’t leave the local environment → crucial for privacy-sensitive applications</a:t>
            </a:r>
            <a:endParaRPr b="0" i="0" sz="800" u="none" cap="none" strike="noStrike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16" name="Google Shape;216;p9"/>
          <p:cNvSpPr txBox="1"/>
          <p:nvPr/>
        </p:nvSpPr>
        <p:spPr>
          <a:xfrm>
            <a:off x="5486175" y="271923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Cost Control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4664475" y="3042350"/>
            <a:ext cx="3821700" cy="695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800"/>
              <a:buFont typeface="Red Hat Text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While there is an initial investment in hardware and setup, running locally can potentially reduce ongoing costs of cloud computing services and alleviate the vendor-locking played by Amazon, MSFT, Google</a:t>
            </a:r>
            <a:endParaRPr b="0" i="0" sz="800" u="none" cap="none" strike="noStrike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cxnSp>
        <p:nvCxnSpPr>
          <p:cNvPr id="218" name="Google Shape;218;p9"/>
          <p:cNvCxnSpPr/>
          <p:nvPr/>
        </p:nvCxnSpPr>
        <p:spPr>
          <a:xfrm>
            <a:off x="8486175" y="4377375"/>
            <a:ext cx="24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p9"/>
          <p:cNvSpPr txBox="1"/>
          <p:nvPr/>
        </p:nvSpPr>
        <p:spPr>
          <a:xfrm>
            <a:off x="5486175" y="385603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Regulatory Compliance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4664475" y="4194750"/>
            <a:ext cx="3821700" cy="491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800"/>
              <a:buFont typeface="Red Hat Text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Some industries have strict regulations about where and how data is processed</a:t>
            </a:r>
            <a:endParaRPr b="0" i="0" sz="800" u="none" cap="none" strike="noStrike">
              <a:solidFill>
                <a:schemeClr val="dk1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799975" y="37374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000"/>
              <a:buFont typeface="Red Hat Text"/>
              <a:buNone/>
            </a:pPr>
            <a:r>
              <a:rPr b="1" i="0" lang="en" sz="10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Customization &amp; Control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" name="Google Shape;222;p9"/>
          <p:cNvCxnSpPr/>
          <p:nvPr/>
        </p:nvCxnSpPr>
        <p:spPr>
          <a:xfrm>
            <a:off x="521275" y="4337900"/>
            <a:ext cx="24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9"/>
          <p:cNvSpPr/>
          <p:nvPr/>
        </p:nvSpPr>
        <p:spPr>
          <a:xfrm>
            <a:off x="777564" y="4092050"/>
            <a:ext cx="3069600" cy="4917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800"/>
              <a:buFont typeface="Red Hat Text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rPr>
              <a:t>Easily train or fine-tune your own model, from the convenience of the developer’s local machine.</a:t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7840775" y="399150"/>
            <a:ext cx="982800" cy="2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264881" y="-96319"/>
            <a:ext cx="144600" cy="85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264881" y="4769775"/>
            <a:ext cx="144600" cy="85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descr="A developer who is running AI models on his laptop" id="227" name="Google Shape;22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41175" cy="1441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organization running AI models in their datacenter" id="228" name="Google Shape;22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8425" y="134450"/>
            <a:ext cx="1480401" cy="148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 txBox="1"/>
          <p:nvPr>
            <p:ph type="title"/>
          </p:nvPr>
        </p:nvSpPr>
        <p:spPr>
          <a:xfrm>
            <a:off x="1557019" y="1412438"/>
            <a:ext cx="6440668" cy="23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">
                <a:solidFill>
                  <a:schemeClr val="dk1"/>
                </a:solidFill>
              </a:rPr>
              <a:t>What </a:t>
            </a:r>
            <a:r>
              <a:rPr b="1" i="1" lang="en"/>
              <a:t>open source</a:t>
            </a:r>
            <a:r>
              <a:rPr i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tech can help us run LLMs locally?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4" name="Google Shape;234;p10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Red Hat Text Medium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" name="Google Shape;235;p10"/>
          <p:cNvSpPr/>
          <p:nvPr/>
        </p:nvSpPr>
        <p:spPr>
          <a:xfrm>
            <a:off x="7840775" y="284850"/>
            <a:ext cx="982800" cy="21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>
            <a:off x="72700" y="125"/>
            <a:ext cx="5226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1" name="Google Shape;241;p11"/>
          <p:cNvSpPr txBox="1"/>
          <p:nvPr/>
        </p:nvSpPr>
        <p:spPr>
          <a:xfrm>
            <a:off x="663788" y="520463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ed Hat Display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Fortunately, there’s a lot… for </a:t>
            </a:r>
            <a:r>
              <a:rPr b="1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every use case</a:t>
            </a:r>
            <a:r>
              <a:rPr b="0" i="0" lang="en" sz="2100" u="none" cap="none" strike="noStrike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!</a:t>
            </a:r>
            <a:endParaRPr b="0" i="0" sz="2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2567635" y="2286175"/>
            <a:ext cx="1000500" cy="554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7634" y="2297821"/>
            <a:ext cx="1577515" cy="58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/>
          <p:nvPr/>
        </p:nvSpPr>
        <p:spPr>
          <a:xfrm>
            <a:off x="4283538" y="1339594"/>
            <a:ext cx="604800" cy="687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45" name="Google Shape;24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2224" y="1586481"/>
            <a:ext cx="1308000" cy="14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1"/>
          <p:cNvSpPr/>
          <p:nvPr/>
        </p:nvSpPr>
        <p:spPr>
          <a:xfrm>
            <a:off x="6530269" y="3325012"/>
            <a:ext cx="604800" cy="687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47" name="Google Shape;24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25131">
            <a:off x="6422873" y="3150024"/>
            <a:ext cx="648778" cy="7424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64313"/>
              </a:srgbClr>
            </a:outerShdw>
          </a:effectLst>
        </p:spPr>
      </p:pic>
      <p:sp>
        <p:nvSpPr>
          <p:cNvPr id="248" name="Google Shape;248;p11"/>
          <p:cNvSpPr/>
          <p:nvPr/>
        </p:nvSpPr>
        <p:spPr>
          <a:xfrm>
            <a:off x="4226108" y="3013242"/>
            <a:ext cx="479100" cy="544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249" name="Google Shape;24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43931" y="3063649"/>
            <a:ext cx="617799" cy="86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57776" y="1454977"/>
            <a:ext cx="603954" cy="622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te Jlama" id="251" name="Google Shape;251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6600" y="1586481"/>
            <a:ext cx="1005052" cy="1021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whale with a blue tail&#10;&#10;AI-generated content may be incorrect." id="252" name="Google Shape;252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62760" y="3519651"/>
            <a:ext cx="864266" cy="681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 txBox="1"/>
          <p:nvPr>
            <p:ph idx="2" type="body"/>
          </p:nvPr>
        </p:nvSpPr>
        <p:spPr>
          <a:xfrm>
            <a:off x="544575" y="1031560"/>
            <a:ext cx="39084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Simple CLI: </a:t>
            </a:r>
            <a:r>
              <a:rPr lang="en" sz="1600"/>
              <a:t>“Docker” style tool for running LLMs locally, offline, and privately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Extensible</a:t>
            </a:r>
            <a:r>
              <a:rPr lang="en" sz="1600"/>
              <a:t>: Basic model customization (Modelfile) and importing of fine-tuned LLMs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Lightweight</a:t>
            </a:r>
            <a:r>
              <a:rPr lang="en" sz="1600"/>
              <a:t>: Efficient and resource-friendly.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Easy API</a:t>
            </a:r>
            <a:r>
              <a:rPr lang="en" sz="1600"/>
              <a:t>: API for both inferencing and Ollama itself (ex. download models)</a:t>
            </a:r>
            <a:endParaRPr sz="1600"/>
          </a:p>
        </p:txBody>
      </p:sp>
      <p:sp>
        <p:nvSpPr>
          <p:cNvPr id="258" name="Google Shape;258;p12"/>
          <p:cNvSpPr txBox="1"/>
          <p:nvPr>
            <p:ph type="title"/>
          </p:nvPr>
        </p:nvSpPr>
        <p:spPr>
          <a:xfrm>
            <a:off x="663788" y="446430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n"/>
              <a:t>Tool #1: Ollama</a:t>
            </a:r>
            <a:endParaRPr sz="2100"/>
          </a:p>
        </p:txBody>
      </p:sp>
      <p:pic>
        <p:nvPicPr>
          <p:cNvPr id="259" name="Google Shape;25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3688" y="1675247"/>
            <a:ext cx="3401626" cy="288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0969" y="2285775"/>
            <a:ext cx="404381" cy="5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2"/>
          <p:cNvSpPr txBox="1"/>
          <p:nvPr>
            <p:ph idx="1" type="subTitle"/>
          </p:nvPr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https://ollama.com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"/>
          <p:cNvSpPr txBox="1"/>
          <p:nvPr>
            <p:ph idx="2" type="body"/>
          </p:nvPr>
        </p:nvSpPr>
        <p:spPr>
          <a:xfrm>
            <a:off x="537949" y="1047866"/>
            <a:ext cx="4081800" cy="27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AI </a:t>
            </a:r>
            <a:r>
              <a:rPr lang="en" sz="1100"/>
              <a:t>in</a:t>
            </a:r>
            <a:r>
              <a:rPr b="1" lang="en" sz="1600"/>
              <a:t> Containers: </a:t>
            </a:r>
            <a:r>
              <a:rPr lang="en" sz="1600"/>
              <a:t>Run models with Podman/Docker with no config needed.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Registry Agnostic: </a:t>
            </a:r>
            <a:r>
              <a:rPr lang="en" sz="1600"/>
              <a:t>Freedom to pull models from Hugging Face, Ollama, or OCI registries.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GPU Optimized: </a:t>
            </a:r>
            <a:r>
              <a:rPr lang="en" sz="1600"/>
              <a:t>Auto-detect &amp; accelerate performance.</a:t>
            </a:r>
            <a:endParaRPr sz="1600"/>
          </a:p>
          <a:p>
            <a:pPr indent="-254000" lvl="0" marL="254000" rtl="0" algn="l">
              <a:lnSpc>
                <a:spcPct val="13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▸"/>
            </a:pPr>
            <a:r>
              <a:rPr b="1" lang="en" sz="1600"/>
              <a:t>Flexible: </a:t>
            </a:r>
            <a:r>
              <a:rPr lang="en" sz="1600"/>
              <a:t>Supports llama.cpp, vLLM, whisper.cpp &amp; more.</a:t>
            </a:r>
            <a:endParaRPr sz="1600"/>
          </a:p>
        </p:txBody>
      </p:sp>
      <p:pic>
        <p:nvPicPr>
          <p:cNvPr id="267" name="Google Shape;267;p13" title="Screenshot_2025-03-11_at_12.14.47_AM-removebg-preview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9669" y="1791534"/>
            <a:ext cx="4012781" cy="264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7639" y="3320138"/>
            <a:ext cx="793500" cy="79348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3"/>
          <p:cNvSpPr txBox="1"/>
          <p:nvPr/>
        </p:nvSpPr>
        <p:spPr>
          <a:xfrm>
            <a:off x="663788" y="446430"/>
            <a:ext cx="7816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 #2: Ramalama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3"/>
          <p:cNvSpPr txBox="1"/>
          <p:nvPr>
            <p:ph idx="1" type="subTitle"/>
          </p:nvPr>
        </p:nvSpPr>
        <p:spPr>
          <a:xfrm>
            <a:off x="663788" y="4627163"/>
            <a:ext cx="60018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-17145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u="sng">
                <a:solidFill>
                  <a:schemeClr val="hlink"/>
                </a:solidFill>
                <a:hlinkClick r:id="rId5"/>
              </a:rPr>
              <a:t>https://ramalama.ai/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2013 - 2022 Theme">
  <a:themeElements>
    <a:clrScheme name="Office 2013 - 2022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