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843" r:id="rId2"/>
    <p:sldMasterId id="2147483850" r:id="rId3"/>
    <p:sldMasterId id="2147483853" r:id="rId4"/>
  </p:sldMasterIdLst>
  <p:notesMasterIdLst>
    <p:notesMasterId r:id="rId30"/>
  </p:notesMasterIdLst>
  <p:handoutMasterIdLst>
    <p:handoutMasterId r:id="rId31"/>
  </p:handoutMasterIdLst>
  <p:sldIdLst>
    <p:sldId id="257" r:id="rId5"/>
    <p:sldId id="2147308441" r:id="rId6"/>
    <p:sldId id="2147308420" r:id="rId7"/>
    <p:sldId id="2147308479" r:id="rId8"/>
    <p:sldId id="2147308439" r:id="rId9"/>
    <p:sldId id="2147308421" r:id="rId10"/>
    <p:sldId id="2147308406" r:id="rId11"/>
    <p:sldId id="2147308402" r:id="rId12"/>
    <p:sldId id="2147308431" r:id="rId13"/>
    <p:sldId id="2147308399" r:id="rId14"/>
    <p:sldId id="2147308432" r:id="rId15"/>
    <p:sldId id="2147308397" r:id="rId16"/>
    <p:sldId id="2147308433" r:id="rId17"/>
    <p:sldId id="2147308443" r:id="rId18"/>
    <p:sldId id="2147308400" r:id="rId19"/>
    <p:sldId id="2147308401" r:id="rId20"/>
    <p:sldId id="2147308446" r:id="rId21"/>
    <p:sldId id="2147308475" r:id="rId22"/>
    <p:sldId id="2147308473" r:id="rId23"/>
    <p:sldId id="2147308435" r:id="rId24"/>
    <p:sldId id="2147308429" r:id="rId25"/>
    <p:sldId id="2147308430" r:id="rId26"/>
    <p:sldId id="2147308449" r:id="rId27"/>
    <p:sldId id="2147308409" r:id="rId28"/>
    <p:sldId id="2147308340" r:id="rId29"/>
  </p:sldIdLst>
  <p:sldSz cx="12192000" cy="6858000"/>
  <p:notesSz cx="6858000" cy="9144000"/>
  <p:embeddedFontLst>
    <p:embeddedFont>
      <p:font typeface="Beyond" panose="02000506000000020004" pitchFamily="2" charset="0"/>
      <p:regular r:id="rId32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E32E0D-5195-E935-7E06-7DAF6C2E24BF}" name="Alicja Maras" initials="AM" userId="S::a.maras@beyond.pl::85db7d5b-05d8-4fd4-bac1-cf91e088e23e" providerId="AD"/>
  <p188:author id="{ABEAD783-911D-A843-5DE7-7910E431723B}" name="Magdalena Jakimiak-Szadziewicz" initials="MJ" userId="S::m.jakimiak-szadziewicz@beyond.pl::851c8d90-f231-4641-bd26-2d450684b4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613"/>
    <a:srgbClr val="E60612"/>
    <a:srgbClr val="4F65AA"/>
    <a:srgbClr val="D4D3FD"/>
    <a:srgbClr val="EB5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8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640" y="-1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u="sng">
                <a:solidFill>
                  <a:srgbClr val="009FDF"/>
                </a:solidFill>
                <a:latin typeface="+mj-lt"/>
              </a:rPr>
              <a:t>S</a:t>
            </a:r>
            <a:r>
              <a:rPr lang="en-US" sz="1800" b="1" u="sng" err="1">
                <a:solidFill>
                  <a:srgbClr val="009FDF"/>
                </a:solidFill>
                <a:latin typeface="+mj-lt"/>
              </a:rPr>
              <a:t>pecjaliści</a:t>
            </a:r>
            <a:r>
              <a:rPr lang="pl-PL" sz="1800" b="1" u="sng">
                <a:solidFill>
                  <a:srgbClr val="009FDF"/>
                </a:solidFill>
                <a:latin typeface="+mj-lt"/>
              </a:rPr>
              <a:t> według poziomu doświadczenia</a:t>
            </a:r>
            <a:endParaRPr lang="en-US" sz="1800" b="1" u="sng">
              <a:solidFill>
                <a:srgbClr val="009FDF"/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#specjaliści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9-4FDC-A3FD-9DE0264AFB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9-4FDC-A3FD-9DE0264AFB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99-4FDC-A3FD-9DE0264AFB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99-4FDC-A3FD-9DE0264AFB65}"/>
              </c:ext>
            </c:extLst>
          </c:dPt>
          <c:dLbls>
            <c:dLbl>
              <c:idx val="0"/>
              <c:layout>
                <c:manualLayout>
                  <c:x val="8.00087846962724E-2"/>
                  <c:y val="2.2217432367935844E-2"/>
                </c:manualLayout>
              </c:layout>
              <c:tx>
                <c:rich>
                  <a:bodyPr/>
                  <a:lstStyle/>
                  <a:p>
                    <a:fld id="{F739D15E-2316-4B58-9D5B-42AB91DDA895}" type="VALUE">
                      <a:rPr lang="en-US" b="1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99-4FDC-A3FD-9DE0264AFB65}"/>
                </c:ext>
              </c:extLst>
            </c:dLbl>
            <c:dLbl>
              <c:idx val="1"/>
              <c:layout>
                <c:manualLayout>
                  <c:x val="3.4887831228939674E-2"/>
                  <c:y val="1.3896181324063195E-2"/>
                </c:manualLayout>
              </c:layout>
              <c:tx>
                <c:rich>
                  <a:bodyPr/>
                  <a:lstStyle/>
                  <a:p>
                    <a:fld id="{D751FD7A-27EB-497A-BBA4-9E70D105A308}" type="VALUE">
                      <a:rPr lang="en-US" b="1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99-4FDC-A3FD-9DE0264AFB65}"/>
                </c:ext>
              </c:extLst>
            </c:dLbl>
            <c:dLbl>
              <c:idx val="2"/>
              <c:layout>
                <c:manualLayout>
                  <c:x val="-1.5818222344596084E-2"/>
                  <c:y val="5.6711550314794294E-2"/>
                </c:manualLayout>
              </c:layout>
              <c:tx>
                <c:rich>
                  <a:bodyPr/>
                  <a:lstStyle/>
                  <a:p>
                    <a:fld id="{75C63993-C763-4F05-8BEF-92866AD5BC3A}" type="VALUE">
                      <a:rPr lang="en-US" b="1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99-4FDC-A3FD-9DE0264AFB65}"/>
                </c:ext>
              </c:extLst>
            </c:dLbl>
            <c:dLbl>
              <c:idx val="3"/>
              <c:layout>
                <c:manualLayout>
                  <c:x val="-7.6308329727674415E-2"/>
                  <c:y val="6.0222094689402431E-3"/>
                </c:manualLayout>
              </c:layout>
              <c:tx>
                <c:rich>
                  <a:bodyPr/>
                  <a:lstStyle/>
                  <a:p>
                    <a:fld id="{E45224F4-AB88-40F2-8BAE-06982498ED05}" type="VALUE">
                      <a:rPr lang="en-US" b="1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99-4FDC-A3FD-9DE0264AF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Junior (doświadczenie 3 lata)</c:v>
                </c:pt>
                <c:pt idx="1">
                  <c:v>Regular (doświadczenie 8+ lat)</c:v>
                </c:pt>
                <c:pt idx="2">
                  <c:v>Senior (doświadczenie 13+ lat)</c:v>
                </c:pt>
                <c:pt idx="3">
                  <c:v>Expert (doświadczenie 19+ lat)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20</c:v>
                </c:pt>
                <c:pt idx="1">
                  <c:v>42</c:v>
                </c:pt>
                <c:pt idx="2">
                  <c:v>28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99-4FDC-A3FD-9DE0264AFB6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#doświadczenie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599-4FDC-A3FD-9DE0264AFB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599-4FDC-A3FD-9DE0264AFB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599-4FDC-A3FD-9DE0264AFB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599-4FDC-A3FD-9DE0264AFB65}"/>
              </c:ext>
            </c:extLst>
          </c:dPt>
          <c:cat>
            <c:strRef>
              <c:f>Arkusz1!$A$2:$A$5</c:f>
              <c:strCache>
                <c:ptCount val="4"/>
                <c:pt idx="0">
                  <c:v>Junior (doświadczenie 3 lata)</c:v>
                </c:pt>
                <c:pt idx="1">
                  <c:v>Regular (doświadczenie 8+ lat)</c:v>
                </c:pt>
                <c:pt idx="2">
                  <c:v>Senior (doświadczenie 13+ lat)</c:v>
                </c:pt>
                <c:pt idx="3">
                  <c:v>Expert (doświadczenie 19+ lat)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2.8</c:v>
                </c:pt>
                <c:pt idx="1">
                  <c:v>8.4</c:v>
                </c:pt>
                <c:pt idx="2">
                  <c:v>13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9-4FDC-A3FD-9DE0264AF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u="sng">
                <a:solidFill>
                  <a:srgbClr val="008BD2"/>
                </a:solidFill>
              </a:rPr>
              <a:t>S</a:t>
            </a:r>
            <a:r>
              <a:rPr lang="en-US" sz="1800" b="1" u="sng" err="1">
                <a:solidFill>
                  <a:srgbClr val="008BD2"/>
                </a:solidFill>
              </a:rPr>
              <a:t>pecjaliści</a:t>
            </a:r>
            <a:r>
              <a:rPr lang="pl-PL" sz="1800" b="1" u="sng">
                <a:solidFill>
                  <a:srgbClr val="008BD2"/>
                </a:solidFill>
              </a:rPr>
              <a:t> według poziomu doświadczenia</a:t>
            </a:r>
            <a:endParaRPr lang="en-US" sz="1800" b="1" u="sng">
              <a:solidFill>
                <a:srgbClr val="008BD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2AB11-909E-44F4-82F1-1315C13E9BA4}" type="doc">
      <dgm:prSet loTypeId="urn:microsoft.com/office/officeart/2005/8/layout/pyramid1" loCatId="pyramid" qsTypeId="urn:microsoft.com/office/officeart/2005/8/quickstyle/simple2" qsCatId="simple" csTypeId="urn:microsoft.com/office/officeart/2005/8/colors/colorful5" csCatId="colorful" phldr="1"/>
      <dgm:spPr/>
    </dgm:pt>
    <dgm:pt modelId="{C6B5CFC0-39FC-44A2-AC87-C7BD5C14818D}">
      <dgm:prSet phldrT="[Tekst]" custT="1"/>
      <dgm:spPr>
        <a:solidFill>
          <a:srgbClr val="6CC24A"/>
        </a:solidFill>
        <a:ln w="57150">
          <a:solidFill>
            <a:schemeClr val="bg1"/>
          </a:solidFill>
        </a:ln>
      </dgm:spPr>
      <dgm:t>
        <a:bodyPr bIns="36000" anchor="b" anchorCtr="0"/>
        <a:lstStyle/>
        <a:p>
          <a:r>
            <a:rPr lang="pl-PL" sz="2800" err="1">
              <a:solidFill>
                <a:schemeClr val="bg1"/>
              </a:solidFill>
              <a:latin typeface="+mj-lt"/>
            </a:rPr>
            <a:t>AIaaS</a:t>
          </a:r>
          <a:endParaRPr lang="pl-PL" sz="2800">
            <a:solidFill>
              <a:schemeClr val="bg1"/>
            </a:solidFill>
            <a:latin typeface="+mj-lt"/>
          </a:endParaRPr>
        </a:p>
      </dgm:t>
    </dgm:pt>
    <dgm:pt modelId="{68C1C1FB-697F-464A-9ACB-E1E0D6617934}" type="parTrans" cxnId="{D095B74E-0400-4DF4-AAB6-BE5FC0A5A4A4}">
      <dgm:prSet/>
      <dgm:spPr/>
      <dgm:t>
        <a:bodyPr/>
        <a:lstStyle/>
        <a:p>
          <a:endParaRPr lang="pl-PL"/>
        </a:p>
      </dgm:t>
    </dgm:pt>
    <dgm:pt modelId="{C7C78282-1973-49DB-9B73-7F946BECF546}" type="sibTrans" cxnId="{D095B74E-0400-4DF4-AAB6-BE5FC0A5A4A4}">
      <dgm:prSet/>
      <dgm:spPr/>
      <dgm:t>
        <a:bodyPr/>
        <a:lstStyle/>
        <a:p>
          <a:endParaRPr lang="pl-PL"/>
        </a:p>
      </dgm:t>
    </dgm:pt>
    <dgm:pt modelId="{8EDFC447-AF5C-4CDB-9073-E0178FF5A585}">
      <dgm:prSet phldrT="[Tekst]" custT="1"/>
      <dgm:spPr>
        <a:solidFill>
          <a:srgbClr val="00843D"/>
        </a:solidFill>
        <a:ln w="57150">
          <a:solidFill>
            <a:schemeClr val="bg1"/>
          </a:solidFill>
        </a:ln>
      </dgm:spPr>
      <dgm:t>
        <a:bodyPr tIns="108000" bIns="0"/>
        <a:lstStyle/>
        <a:p>
          <a:r>
            <a:rPr lang="pl-PL" sz="2800">
              <a:solidFill>
                <a:schemeClr val="bg1"/>
              </a:solidFill>
              <a:latin typeface="+mj-lt"/>
            </a:rPr>
            <a:t>AI PaaS</a:t>
          </a:r>
        </a:p>
      </dgm:t>
    </dgm:pt>
    <dgm:pt modelId="{5FF31724-4C60-4852-8EFA-55734967A395}" type="parTrans" cxnId="{9A417454-CE8D-4465-95E9-F9AAE7DB3D15}">
      <dgm:prSet/>
      <dgm:spPr/>
      <dgm:t>
        <a:bodyPr/>
        <a:lstStyle/>
        <a:p>
          <a:endParaRPr lang="pl-PL"/>
        </a:p>
      </dgm:t>
    </dgm:pt>
    <dgm:pt modelId="{DA465647-141D-4396-8562-8BE86605FBAE}" type="sibTrans" cxnId="{9A417454-CE8D-4465-95E9-F9AAE7DB3D15}">
      <dgm:prSet/>
      <dgm:spPr/>
      <dgm:t>
        <a:bodyPr/>
        <a:lstStyle/>
        <a:p>
          <a:endParaRPr lang="pl-PL"/>
        </a:p>
      </dgm:t>
    </dgm:pt>
    <dgm:pt modelId="{151E42AB-2590-483C-89A5-8D3F671ECF39}">
      <dgm:prSet phldrT="[Tekst]" custT="1"/>
      <dgm:spPr>
        <a:solidFill>
          <a:srgbClr val="009FDF"/>
        </a:solidFill>
        <a:ln w="57150">
          <a:solidFill>
            <a:schemeClr val="bg1"/>
          </a:solidFill>
        </a:ln>
      </dgm:spPr>
      <dgm:t>
        <a:bodyPr tIns="108000" bIns="0"/>
        <a:lstStyle/>
        <a:p>
          <a:r>
            <a:rPr lang="pl-PL" sz="2800">
              <a:solidFill>
                <a:schemeClr val="bg1"/>
              </a:solidFill>
              <a:latin typeface="+mj-lt"/>
            </a:rPr>
            <a:t>Kolokacja GPU</a:t>
          </a:r>
        </a:p>
      </dgm:t>
    </dgm:pt>
    <dgm:pt modelId="{7C46B574-D6D5-4C54-BC08-3EFA8A31D2C3}" type="parTrans" cxnId="{AF4CE08E-5DA6-4CBB-904D-5AD9D92F3312}">
      <dgm:prSet/>
      <dgm:spPr/>
      <dgm:t>
        <a:bodyPr/>
        <a:lstStyle/>
        <a:p>
          <a:endParaRPr lang="pl-PL"/>
        </a:p>
      </dgm:t>
    </dgm:pt>
    <dgm:pt modelId="{2FEF31FC-3901-4095-B7FF-F2F18D749837}" type="sibTrans" cxnId="{AF4CE08E-5DA6-4CBB-904D-5AD9D92F3312}">
      <dgm:prSet/>
      <dgm:spPr/>
      <dgm:t>
        <a:bodyPr/>
        <a:lstStyle/>
        <a:p>
          <a:endParaRPr lang="pl-PL"/>
        </a:p>
      </dgm:t>
    </dgm:pt>
    <dgm:pt modelId="{6C98D345-A69F-4634-AEEC-0B8F2E992486}">
      <dgm:prSet phldrT="[Tekst]" custT="1"/>
      <dgm:spPr>
        <a:solidFill>
          <a:srgbClr val="0070C0"/>
        </a:solidFill>
        <a:ln w="57150">
          <a:solidFill>
            <a:schemeClr val="bg1"/>
          </a:solidFill>
        </a:ln>
      </dgm:spPr>
      <dgm:t>
        <a:bodyPr tIns="108000" bIns="0"/>
        <a:lstStyle/>
        <a:p>
          <a:r>
            <a:rPr lang="pl-PL" sz="2800" b="0" i="0" u="none" err="1">
              <a:solidFill>
                <a:schemeClr val="bg1"/>
              </a:solidFill>
              <a:latin typeface="+mj-lt"/>
            </a:rPr>
            <a:t>Custom-Built</a:t>
          </a:r>
          <a:r>
            <a:rPr lang="pl-PL" sz="2800" b="0" i="0" u="none">
              <a:solidFill>
                <a:schemeClr val="bg1"/>
              </a:solidFill>
              <a:latin typeface="+mj-lt"/>
            </a:rPr>
            <a:t> Cluster</a:t>
          </a:r>
          <a:r>
            <a:rPr lang="en-US" sz="2800" b="0" i="0">
              <a:solidFill>
                <a:schemeClr val="bg1"/>
              </a:solidFill>
              <a:latin typeface="+mj-lt"/>
            </a:rPr>
            <a:t>​</a:t>
          </a:r>
          <a:endParaRPr lang="pl-PL" sz="2800">
            <a:solidFill>
              <a:schemeClr val="bg1"/>
            </a:solidFill>
            <a:latin typeface="+mj-lt"/>
          </a:endParaRPr>
        </a:p>
      </dgm:t>
    </dgm:pt>
    <dgm:pt modelId="{8C5FD48F-F53F-4396-BA5B-AB6393345245}" type="parTrans" cxnId="{F7F0CA59-F929-4537-B770-521583188B17}">
      <dgm:prSet/>
      <dgm:spPr/>
      <dgm:t>
        <a:bodyPr/>
        <a:lstStyle/>
        <a:p>
          <a:endParaRPr lang="pl-PL"/>
        </a:p>
      </dgm:t>
    </dgm:pt>
    <dgm:pt modelId="{573AF2AF-E655-4D13-AC52-46F6FC41ED08}" type="sibTrans" cxnId="{F7F0CA59-F929-4537-B770-521583188B17}">
      <dgm:prSet/>
      <dgm:spPr/>
      <dgm:t>
        <a:bodyPr/>
        <a:lstStyle/>
        <a:p>
          <a:endParaRPr lang="pl-PL"/>
        </a:p>
      </dgm:t>
    </dgm:pt>
    <dgm:pt modelId="{D60BB8BB-95F4-4DF0-A888-741AE9779BD1}">
      <dgm:prSet phldrT="[Tekst]" custT="1"/>
      <dgm:spPr>
        <a:solidFill>
          <a:srgbClr val="0B5586"/>
        </a:solidFill>
        <a:ln w="57150">
          <a:solidFill>
            <a:schemeClr val="bg1"/>
          </a:solidFill>
        </a:ln>
      </dgm:spPr>
      <dgm:t>
        <a:bodyPr tIns="108000" bIns="0"/>
        <a:lstStyle/>
        <a:p>
          <a:r>
            <a:rPr lang="pl-PL" sz="2800" err="1">
              <a:solidFill>
                <a:schemeClr val="bg1"/>
              </a:solidFill>
              <a:latin typeface="+mj-lt"/>
            </a:rPr>
            <a:t>GPUaaS</a:t>
          </a:r>
          <a:endParaRPr lang="pl-PL" sz="2800">
            <a:solidFill>
              <a:schemeClr val="bg1"/>
            </a:solidFill>
            <a:latin typeface="+mj-lt"/>
          </a:endParaRPr>
        </a:p>
      </dgm:t>
    </dgm:pt>
    <dgm:pt modelId="{A7E66EA4-3353-4E47-9881-8BB26CBDF597}" type="parTrans" cxnId="{FFEF0D9F-B721-406B-8979-2433609F9AF7}">
      <dgm:prSet/>
      <dgm:spPr/>
      <dgm:t>
        <a:bodyPr/>
        <a:lstStyle/>
        <a:p>
          <a:endParaRPr lang="pl-PL"/>
        </a:p>
      </dgm:t>
    </dgm:pt>
    <dgm:pt modelId="{CEA36CC4-4DCC-443C-A227-5455C79DFA4C}" type="sibTrans" cxnId="{FFEF0D9F-B721-406B-8979-2433609F9AF7}">
      <dgm:prSet/>
      <dgm:spPr/>
      <dgm:t>
        <a:bodyPr/>
        <a:lstStyle/>
        <a:p>
          <a:endParaRPr lang="pl-PL"/>
        </a:p>
      </dgm:t>
    </dgm:pt>
    <dgm:pt modelId="{F506A6EE-BB8B-4E87-B84B-E8363B38CB9C}" type="pres">
      <dgm:prSet presAssocID="{ECD2AB11-909E-44F4-82F1-1315C13E9BA4}" presName="Name0" presStyleCnt="0">
        <dgm:presLayoutVars>
          <dgm:dir/>
          <dgm:animLvl val="lvl"/>
          <dgm:resizeHandles val="exact"/>
        </dgm:presLayoutVars>
      </dgm:prSet>
      <dgm:spPr/>
    </dgm:pt>
    <dgm:pt modelId="{D9CE83E9-C9BD-47E9-B135-E62C05F74176}" type="pres">
      <dgm:prSet presAssocID="{C6B5CFC0-39FC-44A2-AC87-C7BD5C14818D}" presName="Name8" presStyleCnt="0"/>
      <dgm:spPr/>
    </dgm:pt>
    <dgm:pt modelId="{1F36E809-1577-4985-A608-8B4EF9A266BE}" type="pres">
      <dgm:prSet presAssocID="{C6B5CFC0-39FC-44A2-AC87-C7BD5C14818D}" presName="level" presStyleLbl="node1" presStyleIdx="0" presStyleCnt="5">
        <dgm:presLayoutVars>
          <dgm:chMax val="1"/>
          <dgm:bulletEnabled val="1"/>
        </dgm:presLayoutVars>
      </dgm:prSet>
      <dgm:spPr/>
    </dgm:pt>
    <dgm:pt modelId="{F44A8F55-46D0-4BBB-B440-5DE77E9CB393}" type="pres">
      <dgm:prSet presAssocID="{C6B5CFC0-39FC-44A2-AC87-C7BD5C1481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9900A5-CA2A-4218-A957-36F7F146DE90}" type="pres">
      <dgm:prSet presAssocID="{8EDFC447-AF5C-4CDB-9073-E0178FF5A585}" presName="Name8" presStyleCnt="0"/>
      <dgm:spPr/>
    </dgm:pt>
    <dgm:pt modelId="{CC8709F7-9E41-4191-9072-E781C73D3C16}" type="pres">
      <dgm:prSet presAssocID="{8EDFC447-AF5C-4CDB-9073-E0178FF5A585}" presName="level" presStyleLbl="node1" presStyleIdx="1" presStyleCnt="5">
        <dgm:presLayoutVars>
          <dgm:chMax val="1"/>
          <dgm:bulletEnabled val="1"/>
        </dgm:presLayoutVars>
      </dgm:prSet>
      <dgm:spPr/>
    </dgm:pt>
    <dgm:pt modelId="{5652C7A7-19EE-4034-ADCB-3DE2A98CC6C1}" type="pres">
      <dgm:prSet presAssocID="{8EDFC447-AF5C-4CDB-9073-E0178FF5A58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7761B36-8225-41A0-98DE-C05F9D353CC7}" type="pres">
      <dgm:prSet presAssocID="{D60BB8BB-95F4-4DF0-A888-741AE9779BD1}" presName="Name8" presStyleCnt="0"/>
      <dgm:spPr/>
    </dgm:pt>
    <dgm:pt modelId="{62BD047B-8C0E-4F24-80B2-682634716BA4}" type="pres">
      <dgm:prSet presAssocID="{D60BB8BB-95F4-4DF0-A888-741AE9779BD1}" presName="level" presStyleLbl="node1" presStyleIdx="2" presStyleCnt="5">
        <dgm:presLayoutVars>
          <dgm:chMax val="1"/>
          <dgm:bulletEnabled val="1"/>
        </dgm:presLayoutVars>
      </dgm:prSet>
      <dgm:spPr/>
    </dgm:pt>
    <dgm:pt modelId="{57FD224C-BAA3-4B9B-8397-4BB8EA7321B8}" type="pres">
      <dgm:prSet presAssocID="{D60BB8BB-95F4-4DF0-A888-741AE9779BD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771BE9-0016-4565-BEA6-1E3CAA0619D2}" type="pres">
      <dgm:prSet presAssocID="{6C98D345-A69F-4634-AEEC-0B8F2E992486}" presName="Name8" presStyleCnt="0"/>
      <dgm:spPr/>
    </dgm:pt>
    <dgm:pt modelId="{8027BEA6-AB30-440D-840C-A54EF687DD34}" type="pres">
      <dgm:prSet presAssocID="{6C98D345-A69F-4634-AEEC-0B8F2E992486}" presName="level" presStyleLbl="node1" presStyleIdx="3" presStyleCnt="5">
        <dgm:presLayoutVars>
          <dgm:chMax val="1"/>
          <dgm:bulletEnabled val="1"/>
        </dgm:presLayoutVars>
      </dgm:prSet>
      <dgm:spPr/>
    </dgm:pt>
    <dgm:pt modelId="{B110FEB6-C47D-484D-A445-F3C88A93DC23}" type="pres">
      <dgm:prSet presAssocID="{6C98D345-A69F-4634-AEEC-0B8F2E99248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63DC3E5-FDAF-4BE5-8BB5-72191CD7CBF4}" type="pres">
      <dgm:prSet presAssocID="{151E42AB-2590-483C-89A5-8D3F671ECF39}" presName="Name8" presStyleCnt="0"/>
      <dgm:spPr/>
    </dgm:pt>
    <dgm:pt modelId="{F9C65899-4AD5-49FA-A7B6-539F96C815AF}" type="pres">
      <dgm:prSet presAssocID="{151E42AB-2590-483C-89A5-8D3F671ECF39}" presName="level" presStyleLbl="node1" presStyleIdx="4" presStyleCnt="5">
        <dgm:presLayoutVars>
          <dgm:chMax val="1"/>
          <dgm:bulletEnabled val="1"/>
        </dgm:presLayoutVars>
      </dgm:prSet>
      <dgm:spPr/>
    </dgm:pt>
    <dgm:pt modelId="{5CD7519F-A250-4442-A053-7A81E33BF8AD}" type="pres">
      <dgm:prSet presAssocID="{151E42AB-2590-483C-89A5-8D3F671ECF3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EF36312-5BF7-41B4-AA69-66A0F134CF73}" type="presOf" srcId="{6C98D345-A69F-4634-AEEC-0B8F2E992486}" destId="{8027BEA6-AB30-440D-840C-A54EF687DD34}" srcOrd="0" destOrd="0" presId="urn:microsoft.com/office/officeart/2005/8/layout/pyramid1"/>
    <dgm:cxn modelId="{5B89D012-D262-4F99-921A-DE7F8C2400CD}" type="presOf" srcId="{C6B5CFC0-39FC-44A2-AC87-C7BD5C14818D}" destId="{F44A8F55-46D0-4BBB-B440-5DE77E9CB393}" srcOrd="1" destOrd="0" presId="urn:microsoft.com/office/officeart/2005/8/layout/pyramid1"/>
    <dgm:cxn modelId="{D08B121A-9E08-4B73-813A-149FE9EE78D4}" type="presOf" srcId="{6C98D345-A69F-4634-AEEC-0B8F2E992486}" destId="{B110FEB6-C47D-484D-A445-F3C88A93DC23}" srcOrd="1" destOrd="0" presId="urn:microsoft.com/office/officeart/2005/8/layout/pyramid1"/>
    <dgm:cxn modelId="{580A922E-D736-4C96-94E5-60AA04A2BDD1}" type="presOf" srcId="{C6B5CFC0-39FC-44A2-AC87-C7BD5C14818D}" destId="{1F36E809-1577-4985-A608-8B4EF9A266BE}" srcOrd="0" destOrd="0" presId="urn:microsoft.com/office/officeart/2005/8/layout/pyramid1"/>
    <dgm:cxn modelId="{D095B74E-0400-4DF4-AAB6-BE5FC0A5A4A4}" srcId="{ECD2AB11-909E-44F4-82F1-1315C13E9BA4}" destId="{C6B5CFC0-39FC-44A2-AC87-C7BD5C14818D}" srcOrd="0" destOrd="0" parTransId="{68C1C1FB-697F-464A-9ACB-E1E0D6617934}" sibTransId="{C7C78282-1973-49DB-9B73-7F946BECF546}"/>
    <dgm:cxn modelId="{F6528E71-E8F7-4B51-AF6A-2C3E1FA46BC8}" type="presOf" srcId="{D60BB8BB-95F4-4DF0-A888-741AE9779BD1}" destId="{57FD224C-BAA3-4B9B-8397-4BB8EA7321B8}" srcOrd="1" destOrd="0" presId="urn:microsoft.com/office/officeart/2005/8/layout/pyramid1"/>
    <dgm:cxn modelId="{D5056372-BF24-4D95-A107-E2ACF3C45DC1}" type="presOf" srcId="{D60BB8BB-95F4-4DF0-A888-741AE9779BD1}" destId="{62BD047B-8C0E-4F24-80B2-682634716BA4}" srcOrd="0" destOrd="0" presId="urn:microsoft.com/office/officeart/2005/8/layout/pyramid1"/>
    <dgm:cxn modelId="{9A417454-CE8D-4465-95E9-F9AAE7DB3D15}" srcId="{ECD2AB11-909E-44F4-82F1-1315C13E9BA4}" destId="{8EDFC447-AF5C-4CDB-9073-E0178FF5A585}" srcOrd="1" destOrd="0" parTransId="{5FF31724-4C60-4852-8EFA-55734967A395}" sibTransId="{DA465647-141D-4396-8562-8BE86605FBAE}"/>
    <dgm:cxn modelId="{F7F0CA59-F929-4537-B770-521583188B17}" srcId="{ECD2AB11-909E-44F4-82F1-1315C13E9BA4}" destId="{6C98D345-A69F-4634-AEEC-0B8F2E992486}" srcOrd="3" destOrd="0" parTransId="{8C5FD48F-F53F-4396-BA5B-AB6393345245}" sibTransId="{573AF2AF-E655-4D13-AC52-46F6FC41ED08}"/>
    <dgm:cxn modelId="{AF4CE08E-5DA6-4CBB-904D-5AD9D92F3312}" srcId="{ECD2AB11-909E-44F4-82F1-1315C13E9BA4}" destId="{151E42AB-2590-483C-89A5-8D3F671ECF39}" srcOrd="4" destOrd="0" parTransId="{7C46B574-D6D5-4C54-BC08-3EFA8A31D2C3}" sibTransId="{2FEF31FC-3901-4095-B7FF-F2F18D749837}"/>
    <dgm:cxn modelId="{FFEF0D9F-B721-406B-8979-2433609F9AF7}" srcId="{ECD2AB11-909E-44F4-82F1-1315C13E9BA4}" destId="{D60BB8BB-95F4-4DF0-A888-741AE9779BD1}" srcOrd="2" destOrd="0" parTransId="{A7E66EA4-3353-4E47-9881-8BB26CBDF597}" sibTransId="{CEA36CC4-4DCC-443C-A227-5455C79DFA4C}"/>
    <dgm:cxn modelId="{80EA97A0-16A0-428D-9249-E75F26233F57}" type="presOf" srcId="{8EDFC447-AF5C-4CDB-9073-E0178FF5A585}" destId="{CC8709F7-9E41-4191-9072-E781C73D3C16}" srcOrd="0" destOrd="0" presId="urn:microsoft.com/office/officeart/2005/8/layout/pyramid1"/>
    <dgm:cxn modelId="{430C91B5-D8C7-43D1-B6DA-3770442770BB}" type="presOf" srcId="{ECD2AB11-909E-44F4-82F1-1315C13E9BA4}" destId="{F506A6EE-BB8B-4E87-B84B-E8363B38CB9C}" srcOrd="0" destOrd="0" presId="urn:microsoft.com/office/officeart/2005/8/layout/pyramid1"/>
    <dgm:cxn modelId="{A06627D2-D11B-44D2-9993-E17B60DE2E82}" type="presOf" srcId="{8EDFC447-AF5C-4CDB-9073-E0178FF5A585}" destId="{5652C7A7-19EE-4034-ADCB-3DE2A98CC6C1}" srcOrd="1" destOrd="0" presId="urn:microsoft.com/office/officeart/2005/8/layout/pyramid1"/>
    <dgm:cxn modelId="{B4943FD8-8D6B-4B6A-BA6F-45228576DE34}" type="presOf" srcId="{151E42AB-2590-483C-89A5-8D3F671ECF39}" destId="{5CD7519F-A250-4442-A053-7A81E33BF8AD}" srcOrd="1" destOrd="0" presId="urn:microsoft.com/office/officeart/2005/8/layout/pyramid1"/>
    <dgm:cxn modelId="{38DE93F8-9D31-4460-B1D1-33538BA13B3D}" type="presOf" srcId="{151E42AB-2590-483C-89A5-8D3F671ECF39}" destId="{F9C65899-4AD5-49FA-A7B6-539F96C815AF}" srcOrd="0" destOrd="0" presId="urn:microsoft.com/office/officeart/2005/8/layout/pyramid1"/>
    <dgm:cxn modelId="{177E52CA-EF70-4A4E-A60F-C8989311BFF4}" type="presParOf" srcId="{F506A6EE-BB8B-4E87-B84B-E8363B38CB9C}" destId="{D9CE83E9-C9BD-47E9-B135-E62C05F74176}" srcOrd="0" destOrd="0" presId="urn:microsoft.com/office/officeart/2005/8/layout/pyramid1"/>
    <dgm:cxn modelId="{73D957BF-1FD8-4D53-9EBB-18375217DAD3}" type="presParOf" srcId="{D9CE83E9-C9BD-47E9-B135-E62C05F74176}" destId="{1F36E809-1577-4985-A608-8B4EF9A266BE}" srcOrd="0" destOrd="0" presId="urn:microsoft.com/office/officeart/2005/8/layout/pyramid1"/>
    <dgm:cxn modelId="{BC567AA3-0B42-4D7F-8CDB-EA4D10DB9096}" type="presParOf" srcId="{D9CE83E9-C9BD-47E9-B135-E62C05F74176}" destId="{F44A8F55-46D0-4BBB-B440-5DE77E9CB393}" srcOrd="1" destOrd="0" presId="urn:microsoft.com/office/officeart/2005/8/layout/pyramid1"/>
    <dgm:cxn modelId="{2849A070-4A0A-4375-94F4-6C6839D92B33}" type="presParOf" srcId="{F506A6EE-BB8B-4E87-B84B-E8363B38CB9C}" destId="{E19900A5-CA2A-4218-A957-36F7F146DE90}" srcOrd="1" destOrd="0" presId="urn:microsoft.com/office/officeart/2005/8/layout/pyramid1"/>
    <dgm:cxn modelId="{A9B3256E-BB98-4587-AC59-591C60AD3B44}" type="presParOf" srcId="{E19900A5-CA2A-4218-A957-36F7F146DE90}" destId="{CC8709F7-9E41-4191-9072-E781C73D3C16}" srcOrd="0" destOrd="0" presId="urn:microsoft.com/office/officeart/2005/8/layout/pyramid1"/>
    <dgm:cxn modelId="{75CB610C-1291-4F66-B25C-5F20121C0D27}" type="presParOf" srcId="{E19900A5-CA2A-4218-A957-36F7F146DE90}" destId="{5652C7A7-19EE-4034-ADCB-3DE2A98CC6C1}" srcOrd="1" destOrd="0" presId="urn:microsoft.com/office/officeart/2005/8/layout/pyramid1"/>
    <dgm:cxn modelId="{8613A3AE-FED7-452F-B63A-1B3A8B6DE8D8}" type="presParOf" srcId="{F506A6EE-BB8B-4E87-B84B-E8363B38CB9C}" destId="{E7761B36-8225-41A0-98DE-C05F9D353CC7}" srcOrd="2" destOrd="0" presId="urn:microsoft.com/office/officeart/2005/8/layout/pyramid1"/>
    <dgm:cxn modelId="{133B8096-19D7-4131-ACFB-117F2F8B3F2C}" type="presParOf" srcId="{E7761B36-8225-41A0-98DE-C05F9D353CC7}" destId="{62BD047B-8C0E-4F24-80B2-682634716BA4}" srcOrd="0" destOrd="0" presId="urn:microsoft.com/office/officeart/2005/8/layout/pyramid1"/>
    <dgm:cxn modelId="{3B6550C6-D529-4A39-87BF-B2B04F6ED3C4}" type="presParOf" srcId="{E7761B36-8225-41A0-98DE-C05F9D353CC7}" destId="{57FD224C-BAA3-4B9B-8397-4BB8EA7321B8}" srcOrd="1" destOrd="0" presId="urn:microsoft.com/office/officeart/2005/8/layout/pyramid1"/>
    <dgm:cxn modelId="{7A273626-FCF4-445A-8380-DA28602C823B}" type="presParOf" srcId="{F506A6EE-BB8B-4E87-B84B-E8363B38CB9C}" destId="{6C771BE9-0016-4565-BEA6-1E3CAA0619D2}" srcOrd="3" destOrd="0" presId="urn:microsoft.com/office/officeart/2005/8/layout/pyramid1"/>
    <dgm:cxn modelId="{13B44C0E-AEED-44BB-89F5-28B269EBB5FB}" type="presParOf" srcId="{6C771BE9-0016-4565-BEA6-1E3CAA0619D2}" destId="{8027BEA6-AB30-440D-840C-A54EF687DD34}" srcOrd="0" destOrd="0" presId="urn:microsoft.com/office/officeart/2005/8/layout/pyramid1"/>
    <dgm:cxn modelId="{79CB71F8-D712-4168-9B00-325E2BE319BD}" type="presParOf" srcId="{6C771BE9-0016-4565-BEA6-1E3CAA0619D2}" destId="{B110FEB6-C47D-484D-A445-F3C88A93DC23}" srcOrd="1" destOrd="0" presId="urn:microsoft.com/office/officeart/2005/8/layout/pyramid1"/>
    <dgm:cxn modelId="{A5BDBEF0-363D-43F1-9C0F-6B5CF6C120C0}" type="presParOf" srcId="{F506A6EE-BB8B-4E87-B84B-E8363B38CB9C}" destId="{D63DC3E5-FDAF-4BE5-8BB5-72191CD7CBF4}" srcOrd="4" destOrd="0" presId="urn:microsoft.com/office/officeart/2005/8/layout/pyramid1"/>
    <dgm:cxn modelId="{E214617D-2264-4C4D-A8FD-AA06EA9CC384}" type="presParOf" srcId="{D63DC3E5-FDAF-4BE5-8BB5-72191CD7CBF4}" destId="{F9C65899-4AD5-49FA-A7B6-539F96C815AF}" srcOrd="0" destOrd="0" presId="urn:microsoft.com/office/officeart/2005/8/layout/pyramid1"/>
    <dgm:cxn modelId="{62186775-001E-49F7-B367-8FECCCEE89A8}" type="presParOf" srcId="{D63DC3E5-FDAF-4BE5-8BB5-72191CD7CBF4}" destId="{5CD7519F-A250-4442-A053-7A81E33BF8AD}" srcOrd="1" destOrd="0" presId="urn:microsoft.com/office/officeart/2005/8/layout/pyramid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84D88-8D34-4111-A548-12609D258DE1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566F7780-98AB-435D-8BD3-25D67FBA1885}">
      <dgm:prSet phldrT="[Tekst]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pPr rtl="0"/>
          <a:r>
            <a:rPr lang="pl-PL" sz="2400" b="1" i="0">
              <a:latin typeface="Beyond" panose="02000506000000020004" pitchFamily="2" charset="0"/>
              <a:cs typeface="Calibri Light" panose="020F0302020204030204" pitchFamily="34" charset="0"/>
            </a:rPr>
            <a:t>Chmura i Wirtualizacja</a:t>
          </a:r>
          <a:endParaRPr lang="en-US" sz="2400" b="1" noProof="1">
            <a:latin typeface="Beyond" panose="02000506000000020004" pitchFamily="2" charset="0"/>
            <a:cs typeface="Calibri Light" panose="020F0302020204030204" pitchFamily="34" charset="0"/>
          </a:endParaRPr>
        </a:p>
      </dgm:t>
    </dgm:pt>
    <dgm:pt modelId="{D8640EB2-0E20-4FAB-868C-A7DCC46A0B0E}" type="parTrans" cxnId="{4E01866A-C175-4C2C-BB59-00944C9D54ED}">
      <dgm:prSet/>
      <dgm:spPr/>
      <dgm:t>
        <a:bodyPr/>
        <a:lstStyle/>
        <a:p>
          <a:endParaRPr lang="pl-PL" sz="4000" b="1"/>
        </a:p>
      </dgm:t>
    </dgm:pt>
    <dgm:pt modelId="{8E6BE2BE-0FF1-48F0-A649-E84D14B24B0A}" type="sibTrans" cxnId="{4E01866A-C175-4C2C-BB59-00944C9D54ED}">
      <dgm:prSet/>
      <dgm:spPr/>
      <dgm:t>
        <a:bodyPr/>
        <a:lstStyle/>
        <a:p>
          <a:endParaRPr lang="pl-PL" sz="4000" b="1"/>
        </a:p>
      </dgm:t>
    </dgm:pt>
    <dgm:pt modelId="{0436F0D9-9A26-480B-899C-1A62AB33AEDD}">
      <dgm:prSet phldrT="[Tekst]" phldr="0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pPr rtl="0"/>
          <a:r>
            <a:rPr lang="pl-PL" sz="2400" b="1" i="0" err="1">
              <a:latin typeface="Beyond" panose="02000506000000020004" pitchFamily="2" charset="0"/>
              <a:cs typeface="Calibri Light"/>
            </a:rPr>
            <a:t>Managed</a:t>
          </a:r>
          <a:r>
            <a:rPr lang="pl-PL" sz="2400" b="1">
              <a:latin typeface="Beyond" panose="02000506000000020004" pitchFamily="2" charset="0"/>
              <a:cs typeface="Calibri Light"/>
            </a:rPr>
            <a:t> Services</a:t>
          </a:r>
          <a:endParaRPr lang="pl-PL" sz="2400">
            <a:latin typeface="Beyond" panose="02000506000000020004" pitchFamily="2" charset="0"/>
          </a:endParaRPr>
        </a:p>
      </dgm:t>
    </dgm:pt>
    <dgm:pt modelId="{D97F7192-6E48-4E09-8A59-67C8AAC6B504}" type="parTrans" cxnId="{12531009-4559-4259-B468-0536FA979DBA}">
      <dgm:prSet/>
      <dgm:spPr/>
      <dgm:t>
        <a:bodyPr/>
        <a:lstStyle/>
        <a:p>
          <a:endParaRPr lang="pl-PL" sz="4000" b="1"/>
        </a:p>
      </dgm:t>
    </dgm:pt>
    <dgm:pt modelId="{7877C7B0-292E-43BD-9D57-40A47C64D343}" type="sibTrans" cxnId="{12531009-4559-4259-B468-0536FA979DBA}">
      <dgm:prSet/>
      <dgm:spPr/>
      <dgm:t>
        <a:bodyPr/>
        <a:lstStyle/>
        <a:p>
          <a:endParaRPr lang="pl-PL" sz="4000" b="1"/>
        </a:p>
      </dgm:t>
    </dgm:pt>
    <dgm:pt modelId="{796519DA-3EB1-4379-BD1A-216C1E2FBB8F}">
      <dgm:prSet phldrT="[Tekst]" phldr="0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pl-PL" sz="2400" b="1" i="0">
              <a:latin typeface="Beyond" panose="02000506000000020004" pitchFamily="2" charset="0"/>
              <a:cs typeface="Calibri Light" panose="020F0302020204030204" pitchFamily="34" charset="0"/>
            </a:rPr>
            <a:t>Connectivity</a:t>
          </a:r>
          <a:endParaRPr lang="pl-PL" sz="2400" b="1">
            <a:latin typeface="Beyond" panose="02000506000000020004" pitchFamily="2" charset="0"/>
            <a:cs typeface="Calibri Light" panose="020F0302020204030204" pitchFamily="34" charset="0"/>
          </a:endParaRPr>
        </a:p>
      </dgm:t>
    </dgm:pt>
    <dgm:pt modelId="{4FF16D20-1CBF-4265-967E-795A5022688A}" type="parTrans" cxnId="{6B3D4758-E4DF-4ADB-B77A-A3718CF86B80}">
      <dgm:prSet/>
      <dgm:spPr/>
      <dgm:t>
        <a:bodyPr/>
        <a:lstStyle/>
        <a:p>
          <a:endParaRPr lang="pl-PL" sz="4000" b="1"/>
        </a:p>
      </dgm:t>
    </dgm:pt>
    <dgm:pt modelId="{FF61ECF5-C2A1-475B-9615-62F10647645F}" type="sibTrans" cxnId="{6B3D4758-E4DF-4ADB-B77A-A3718CF86B80}">
      <dgm:prSet/>
      <dgm:spPr/>
      <dgm:t>
        <a:bodyPr/>
        <a:lstStyle/>
        <a:p>
          <a:endParaRPr lang="pl-PL" sz="4000" b="1"/>
        </a:p>
      </dgm:t>
    </dgm:pt>
    <dgm:pt modelId="{59D5AF29-CDF1-4360-AF21-7DF9662A7CFB}">
      <dgm:prSet phldrT="[Tekst]" phldr="0" custT="1"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pPr rtl="0"/>
          <a:r>
            <a:rPr lang="pl-PL" sz="2400" b="1" i="0">
              <a:latin typeface="Beyond" panose="02000506000000020004" pitchFamily="2" charset="0"/>
              <a:cs typeface="Calibri Light" panose="020F0302020204030204" pitchFamily="34" charset="0"/>
            </a:rPr>
            <a:t>Data Centers</a:t>
          </a:r>
          <a:endParaRPr lang="pl-PL" sz="2400" b="1">
            <a:latin typeface="Beyond" panose="02000506000000020004" pitchFamily="2" charset="0"/>
            <a:cs typeface="Calibri Light" panose="020F0302020204030204" pitchFamily="34" charset="0"/>
          </a:endParaRPr>
        </a:p>
      </dgm:t>
    </dgm:pt>
    <dgm:pt modelId="{109788AB-4F39-4BD3-AE0A-069F894A1D1D}" type="parTrans" cxnId="{91BC108D-C0E2-45D2-B298-6FFD99092DD0}">
      <dgm:prSet/>
      <dgm:spPr/>
      <dgm:t>
        <a:bodyPr/>
        <a:lstStyle/>
        <a:p>
          <a:endParaRPr lang="pl-PL" sz="4000" b="1"/>
        </a:p>
      </dgm:t>
    </dgm:pt>
    <dgm:pt modelId="{FD0A88FF-5E82-43F8-8368-44432266477C}" type="sibTrans" cxnId="{91BC108D-C0E2-45D2-B298-6FFD99092DD0}">
      <dgm:prSet/>
      <dgm:spPr/>
      <dgm:t>
        <a:bodyPr/>
        <a:lstStyle/>
        <a:p>
          <a:endParaRPr lang="pl-PL" sz="4000" b="1"/>
        </a:p>
      </dgm:t>
    </dgm:pt>
    <dgm:pt modelId="{5FD39D50-2E1A-4B6E-9C2B-5A12BE4212A7}" type="pres">
      <dgm:prSet presAssocID="{41084D88-8D34-4111-A548-12609D258DE1}" presName="Name0" presStyleCnt="0">
        <dgm:presLayoutVars>
          <dgm:dir/>
          <dgm:animLvl val="lvl"/>
          <dgm:resizeHandles val="exact"/>
        </dgm:presLayoutVars>
      </dgm:prSet>
      <dgm:spPr/>
    </dgm:pt>
    <dgm:pt modelId="{DD8FF2E8-0924-4799-BA28-1567732B7308}" type="pres">
      <dgm:prSet presAssocID="{59D5AF29-CDF1-4360-AF21-7DF9662A7CF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06BF7F2-B59F-4EC3-A8A3-19EFF16CE378}" type="pres">
      <dgm:prSet presAssocID="{FD0A88FF-5E82-43F8-8368-44432266477C}" presName="parTxOnlySpace" presStyleCnt="0"/>
      <dgm:spPr/>
    </dgm:pt>
    <dgm:pt modelId="{873244A3-9928-4B17-ACE6-83BC9862DD73}" type="pres">
      <dgm:prSet presAssocID="{796519DA-3EB1-4379-BD1A-216C1E2FBB8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1D6F790-47DC-4F1E-B133-D94A2E125B70}" type="pres">
      <dgm:prSet presAssocID="{FF61ECF5-C2A1-475B-9615-62F10647645F}" presName="parTxOnlySpace" presStyleCnt="0"/>
      <dgm:spPr/>
    </dgm:pt>
    <dgm:pt modelId="{C768A403-7838-4A45-910F-739F4D9C23F0}" type="pres">
      <dgm:prSet presAssocID="{566F7780-98AB-435D-8BD3-25D67FBA1885}" presName="parTxOnly" presStyleLbl="node1" presStyleIdx="2" presStyleCnt="4" custLinFactNeighborX="1635" custLinFactNeighborY="-3798">
        <dgm:presLayoutVars>
          <dgm:chMax val="0"/>
          <dgm:chPref val="0"/>
          <dgm:bulletEnabled val="1"/>
        </dgm:presLayoutVars>
      </dgm:prSet>
      <dgm:spPr/>
    </dgm:pt>
    <dgm:pt modelId="{603FF812-AFD4-43B4-BBAC-3C90749CE34F}" type="pres">
      <dgm:prSet presAssocID="{8E6BE2BE-0FF1-48F0-A649-E84D14B24B0A}" presName="parTxOnlySpace" presStyleCnt="0"/>
      <dgm:spPr/>
    </dgm:pt>
    <dgm:pt modelId="{781B2523-C57D-4FFC-8F66-53E1DAF5AF93}" type="pres">
      <dgm:prSet presAssocID="{0436F0D9-9A26-480B-899C-1A62AB33AEDD}" presName="parTxOnly" presStyleLbl="node1" presStyleIdx="3" presStyleCnt="4" custLinFactNeighborY="-1105">
        <dgm:presLayoutVars>
          <dgm:chMax val="0"/>
          <dgm:chPref val="0"/>
          <dgm:bulletEnabled val="1"/>
        </dgm:presLayoutVars>
      </dgm:prSet>
      <dgm:spPr/>
    </dgm:pt>
  </dgm:ptLst>
  <dgm:cxnLst>
    <dgm:cxn modelId="{12531009-4559-4259-B468-0536FA979DBA}" srcId="{41084D88-8D34-4111-A548-12609D258DE1}" destId="{0436F0D9-9A26-480B-899C-1A62AB33AEDD}" srcOrd="3" destOrd="0" parTransId="{D97F7192-6E48-4E09-8A59-67C8AAC6B504}" sibTransId="{7877C7B0-292E-43BD-9D57-40A47C64D343}"/>
    <dgm:cxn modelId="{26D49A38-DEBB-4399-BFF3-9566B319CE09}" type="presOf" srcId="{566F7780-98AB-435D-8BD3-25D67FBA1885}" destId="{C768A403-7838-4A45-910F-739F4D9C23F0}" srcOrd="0" destOrd="0" presId="urn:microsoft.com/office/officeart/2005/8/layout/chevron1"/>
    <dgm:cxn modelId="{25E1103D-5B51-4670-B6A7-C7A9D55BC4EB}" type="presOf" srcId="{0436F0D9-9A26-480B-899C-1A62AB33AEDD}" destId="{781B2523-C57D-4FFC-8F66-53E1DAF5AF93}" srcOrd="0" destOrd="0" presId="urn:microsoft.com/office/officeart/2005/8/layout/chevron1"/>
    <dgm:cxn modelId="{4E01866A-C175-4C2C-BB59-00944C9D54ED}" srcId="{41084D88-8D34-4111-A548-12609D258DE1}" destId="{566F7780-98AB-435D-8BD3-25D67FBA1885}" srcOrd="2" destOrd="0" parTransId="{D8640EB2-0E20-4FAB-868C-A7DCC46A0B0E}" sibTransId="{8E6BE2BE-0FF1-48F0-A649-E84D14B24B0A}"/>
    <dgm:cxn modelId="{0FCFBD4D-8EA9-4C23-B28D-DF52C6B6E06B}" type="presOf" srcId="{796519DA-3EB1-4379-BD1A-216C1E2FBB8F}" destId="{873244A3-9928-4B17-ACE6-83BC9862DD73}" srcOrd="0" destOrd="0" presId="urn:microsoft.com/office/officeart/2005/8/layout/chevron1"/>
    <dgm:cxn modelId="{C6609F71-3E23-4234-9767-048BA6A0F601}" type="presOf" srcId="{59D5AF29-CDF1-4360-AF21-7DF9662A7CFB}" destId="{DD8FF2E8-0924-4799-BA28-1567732B7308}" srcOrd="0" destOrd="0" presId="urn:microsoft.com/office/officeart/2005/8/layout/chevron1"/>
    <dgm:cxn modelId="{AE716C53-8ECD-4312-8154-46A652CA4541}" type="presOf" srcId="{41084D88-8D34-4111-A548-12609D258DE1}" destId="{5FD39D50-2E1A-4B6E-9C2B-5A12BE4212A7}" srcOrd="0" destOrd="0" presId="urn:microsoft.com/office/officeart/2005/8/layout/chevron1"/>
    <dgm:cxn modelId="{6B3D4758-E4DF-4ADB-B77A-A3718CF86B80}" srcId="{41084D88-8D34-4111-A548-12609D258DE1}" destId="{796519DA-3EB1-4379-BD1A-216C1E2FBB8F}" srcOrd="1" destOrd="0" parTransId="{4FF16D20-1CBF-4265-967E-795A5022688A}" sibTransId="{FF61ECF5-C2A1-475B-9615-62F10647645F}"/>
    <dgm:cxn modelId="{91BC108D-C0E2-45D2-B298-6FFD99092DD0}" srcId="{41084D88-8D34-4111-A548-12609D258DE1}" destId="{59D5AF29-CDF1-4360-AF21-7DF9662A7CFB}" srcOrd="0" destOrd="0" parTransId="{109788AB-4F39-4BD3-AE0A-069F894A1D1D}" sibTransId="{FD0A88FF-5E82-43F8-8368-44432266477C}"/>
    <dgm:cxn modelId="{5F255A65-5106-4684-B795-028827C484EC}" type="presParOf" srcId="{5FD39D50-2E1A-4B6E-9C2B-5A12BE4212A7}" destId="{DD8FF2E8-0924-4799-BA28-1567732B7308}" srcOrd="0" destOrd="0" presId="urn:microsoft.com/office/officeart/2005/8/layout/chevron1"/>
    <dgm:cxn modelId="{74760EB2-2DFC-434A-A942-F4F3875DDEB0}" type="presParOf" srcId="{5FD39D50-2E1A-4B6E-9C2B-5A12BE4212A7}" destId="{806BF7F2-B59F-4EC3-A8A3-19EFF16CE378}" srcOrd="1" destOrd="0" presId="urn:microsoft.com/office/officeart/2005/8/layout/chevron1"/>
    <dgm:cxn modelId="{829004DD-3BC6-4903-8221-142C415AFED3}" type="presParOf" srcId="{5FD39D50-2E1A-4B6E-9C2B-5A12BE4212A7}" destId="{873244A3-9928-4B17-ACE6-83BC9862DD73}" srcOrd="2" destOrd="0" presId="urn:microsoft.com/office/officeart/2005/8/layout/chevron1"/>
    <dgm:cxn modelId="{D71D6112-A8D2-4D60-AC5B-64A7505D9221}" type="presParOf" srcId="{5FD39D50-2E1A-4B6E-9C2B-5A12BE4212A7}" destId="{C1D6F790-47DC-4F1E-B133-D94A2E125B70}" srcOrd="3" destOrd="0" presId="urn:microsoft.com/office/officeart/2005/8/layout/chevron1"/>
    <dgm:cxn modelId="{80BF1685-22EC-4CEC-8B3A-E92099B0F185}" type="presParOf" srcId="{5FD39D50-2E1A-4B6E-9C2B-5A12BE4212A7}" destId="{C768A403-7838-4A45-910F-739F4D9C23F0}" srcOrd="4" destOrd="0" presId="urn:microsoft.com/office/officeart/2005/8/layout/chevron1"/>
    <dgm:cxn modelId="{227BFF15-184E-4166-B2F4-85D196EE6726}" type="presParOf" srcId="{5FD39D50-2E1A-4B6E-9C2B-5A12BE4212A7}" destId="{603FF812-AFD4-43B4-BBAC-3C90749CE34F}" srcOrd="5" destOrd="0" presId="urn:microsoft.com/office/officeart/2005/8/layout/chevron1"/>
    <dgm:cxn modelId="{A547176E-7124-4669-8039-307BA9D8BC72}" type="presParOf" srcId="{5FD39D50-2E1A-4B6E-9C2B-5A12BE4212A7}" destId="{781B2523-C57D-4FFC-8F66-53E1DAF5AF9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6E809-1577-4985-A608-8B4EF9A266BE}">
      <dsp:nvSpPr>
        <dsp:cNvPr id="0" name=""/>
        <dsp:cNvSpPr/>
      </dsp:nvSpPr>
      <dsp:spPr>
        <a:xfrm>
          <a:off x="2412639" y="0"/>
          <a:ext cx="1206319" cy="916461"/>
        </a:xfrm>
        <a:prstGeom prst="trapezoid">
          <a:avLst>
            <a:gd name="adj" fmla="val 65814"/>
          </a:avLst>
        </a:prstGeom>
        <a:solidFill>
          <a:srgbClr val="6CC24A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600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err="1">
              <a:solidFill>
                <a:schemeClr val="bg1"/>
              </a:solidFill>
              <a:latin typeface="+mj-lt"/>
            </a:rPr>
            <a:t>AIaaS</a:t>
          </a:r>
          <a:endParaRPr lang="pl-PL" sz="2800" kern="1200">
            <a:solidFill>
              <a:schemeClr val="bg1"/>
            </a:solidFill>
            <a:latin typeface="+mj-lt"/>
          </a:endParaRPr>
        </a:p>
      </dsp:txBody>
      <dsp:txXfrm>
        <a:off x="2412639" y="0"/>
        <a:ext cx="1206319" cy="916461"/>
      </dsp:txXfrm>
    </dsp:sp>
    <dsp:sp modelId="{CC8709F7-9E41-4191-9072-E781C73D3C16}">
      <dsp:nvSpPr>
        <dsp:cNvPr id="0" name=""/>
        <dsp:cNvSpPr/>
      </dsp:nvSpPr>
      <dsp:spPr>
        <a:xfrm>
          <a:off x="1809479" y="916461"/>
          <a:ext cx="2412639" cy="916461"/>
        </a:xfrm>
        <a:prstGeom prst="trapezoid">
          <a:avLst>
            <a:gd name="adj" fmla="val 65814"/>
          </a:avLst>
        </a:prstGeom>
        <a:solidFill>
          <a:srgbClr val="00843D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108000" rIns="3556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>
              <a:solidFill>
                <a:schemeClr val="bg1"/>
              </a:solidFill>
              <a:latin typeface="+mj-lt"/>
            </a:rPr>
            <a:t>AI PaaS</a:t>
          </a:r>
        </a:p>
      </dsp:txBody>
      <dsp:txXfrm>
        <a:off x="2231691" y="916461"/>
        <a:ext cx="1568215" cy="916461"/>
      </dsp:txXfrm>
    </dsp:sp>
    <dsp:sp modelId="{62BD047B-8C0E-4F24-80B2-682634716BA4}">
      <dsp:nvSpPr>
        <dsp:cNvPr id="0" name=""/>
        <dsp:cNvSpPr/>
      </dsp:nvSpPr>
      <dsp:spPr>
        <a:xfrm>
          <a:off x="1206319" y="1832922"/>
          <a:ext cx="3618959" cy="916461"/>
        </a:xfrm>
        <a:prstGeom prst="trapezoid">
          <a:avLst>
            <a:gd name="adj" fmla="val 65814"/>
          </a:avLst>
        </a:prstGeom>
        <a:solidFill>
          <a:srgbClr val="0B5586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108000" rIns="3556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err="1">
              <a:solidFill>
                <a:schemeClr val="bg1"/>
              </a:solidFill>
              <a:latin typeface="+mj-lt"/>
            </a:rPr>
            <a:t>GPUaaS</a:t>
          </a:r>
          <a:endParaRPr lang="pl-PL" sz="2800" kern="1200">
            <a:solidFill>
              <a:schemeClr val="bg1"/>
            </a:solidFill>
            <a:latin typeface="+mj-lt"/>
          </a:endParaRPr>
        </a:p>
      </dsp:txBody>
      <dsp:txXfrm>
        <a:off x="1839637" y="1832922"/>
        <a:ext cx="2352323" cy="916461"/>
      </dsp:txXfrm>
    </dsp:sp>
    <dsp:sp modelId="{8027BEA6-AB30-440D-840C-A54EF687DD34}">
      <dsp:nvSpPr>
        <dsp:cNvPr id="0" name=""/>
        <dsp:cNvSpPr/>
      </dsp:nvSpPr>
      <dsp:spPr>
        <a:xfrm>
          <a:off x="603159" y="2749384"/>
          <a:ext cx="4825279" cy="916461"/>
        </a:xfrm>
        <a:prstGeom prst="trapezoid">
          <a:avLst>
            <a:gd name="adj" fmla="val 65814"/>
          </a:avLst>
        </a:prstGeom>
        <a:solidFill>
          <a:srgbClr val="0070C0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108000" rIns="3556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i="0" u="none" kern="1200" err="1">
              <a:solidFill>
                <a:schemeClr val="bg1"/>
              </a:solidFill>
              <a:latin typeface="+mj-lt"/>
            </a:rPr>
            <a:t>Custom-Built</a:t>
          </a:r>
          <a:r>
            <a:rPr lang="pl-PL" sz="2800" b="0" i="0" u="none" kern="1200">
              <a:solidFill>
                <a:schemeClr val="bg1"/>
              </a:solidFill>
              <a:latin typeface="+mj-lt"/>
            </a:rPr>
            <a:t> Cluster</a:t>
          </a:r>
          <a:r>
            <a:rPr lang="en-US" sz="2800" b="0" i="0" kern="1200">
              <a:solidFill>
                <a:schemeClr val="bg1"/>
              </a:solidFill>
              <a:latin typeface="+mj-lt"/>
            </a:rPr>
            <a:t>​</a:t>
          </a:r>
          <a:endParaRPr lang="pl-PL" sz="2800" kern="1200">
            <a:solidFill>
              <a:schemeClr val="bg1"/>
            </a:solidFill>
            <a:latin typeface="+mj-lt"/>
          </a:endParaRPr>
        </a:p>
      </dsp:txBody>
      <dsp:txXfrm>
        <a:off x="1447583" y="2749384"/>
        <a:ext cx="3136431" cy="916461"/>
      </dsp:txXfrm>
    </dsp:sp>
    <dsp:sp modelId="{F9C65899-4AD5-49FA-A7B6-539F96C815AF}">
      <dsp:nvSpPr>
        <dsp:cNvPr id="0" name=""/>
        <dsp:cNvSpPr/>
      </dsp:nvSpPr>
      <dsp:spPr>
        <a:xfrm>
          <a:off x="0" y="3665845"/>
          <a:ext cx="6031599" cy="916461"/>
        </a:xfrm>
        <a:prstGeom prst="trapezoid">
          <a:avLst>
            <a:gd name="adj" fmla="val 65814"/>
          </a:avLst>
        </a:prstGeom>
        <a:solidFill>
          <a:srgbClr val="009FDF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108000" rIns="3556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>
              <a:solidFill>
                <a:schemeClr val="bg1"/>
              </a:solidFill>
              <a:latin typeface="+mj-lt"/>
            </a:rPr>
            <a:t>Kolokacja GPU</a:t>
          </a:r>
        </a:p>
      </dsp:txBody>
      <dsp:txXfrm>
        <a:off x="1055529" y="3665845"/>
        <a:ext cx="3920539" cy="916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FF2E8-0924-4799-BA28-1567732B7308}">
      <dsp:nvSpPr>
        <dsp:cNvPr id="0" name=""/>
        <dsp:cNvSpPr/>
      </dsp:nvSpPr>
      <dsp:spPr>
        <a:xfrm>
          <a:off x="5130" y="0"/>
          <a:ext cx="2986737" cy="666409"/>
        </a:xfrm>
        <a:prstGeom prst="chevron">
          <a:avLst/>
        </a:prstGeom>
        <a:solidFill>
          <a:schemeClr val="accent1">
            <a:lumMod val="5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i="0" kern="1200">
              <a:latin typeface="Beyond" panose="02000506000000020004" pitchFamily="2" charset="0"/>
              <a:cs typeface="Calibri Light" panose="020F0302020204030204" pitchFamily="34" charset="0"/>
            </a:rPr>
            <a:t>Data Centers</a:t>
          </a:r>
          <a:endParaRPr lang="pl-PL" sz="2400" b="1" kern="1200">
            <a:latin typeface="Beyond" panose="02000506000000020004" pitchFamily="2" charset="0"/>
            <a:cs typeface="Calibri Light" panose="020F0302020204030204" pitchFamily="34" charset="0"/>
          </a:endParaRPr>
        </a:p>
      </dsp:txBody>
      <dsp:txXfrm>
        <a:off x="338335" y="0"/>
        <a:ext cx="2320328" cy="666409"/>
      </dsp:txXfrm>
    </dsp:sp>
    <dsp:sp modelId="{873244A3-9928-4B17-ACE6-83BC9862DD73}">
      <dsp:nvSpPr>
        <dsp:cNvPr id="0" name=""/>
        <dsp:cNvSpPr/>
      </dsp:nvSpPr>
      <dsp:spPr>
        <a:xfrm>
          <a:off x="2693194" y="0"/>
          <a:ext cx="2986737" cy="666409"/>
        </a:xfrm>
        <a:prstGeom prst="chevron">
          <a:avLst/>
        </a:prstGeom>
        <a:solidFill>
          <a:srgbClr val="0070C0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i="0" kern="1200">
              <a:latin typeface="Beyond" panose="02000506000000020004" pitchFamily="2" charset="0"/>
              <a:cs typeface="Calibri Light" panose="020F0302020204030204" pitchFamily="34" charset="0"/>
            </a:rPr>
            <a:t>Connectivity</a:t>
          </a:r>
          <a:endParaRPr lang="pl-PL" sz="2400" b="1" kern="1200">
            <a:latin typeface="Beyond" panose="02000506000000020004" pitchFamily="2" charset="0"/>
            <a:cs typeface="Calibri Light" panose="020F0302020204030204" pitchFamily="34" charset="0"/>
          </a:endParaRPr>
        </a:p>
      </dsp:txBody>
      <dsp:txXfrm>
        <a:off x="3026399" y="0"/>
        <a:ext cx="2320328" cy="666409"/>
      </dsp:txXfrm>
    </dsp:sp>
    <dsp:sp modelId="{C768A403-7838-4A45-910F-739F4D9C23F0}">
      <dsp:nvSpPr>
        <dsp:cNvPr id="0" name=""/>
        <dsp:cNvSpPr/>
      </dsp:nvSpPr>
      <dsp:spPr>
        <a:xfrm>
          <a:off x="5386141" y="0"/>
          <a:ext cx="2986737" cy="666409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i="0" kern="1200">
              <a:latin typeface="Beyond" panose="02000506000000020004" pitchFamily="2" charset="0"/>
              <a:cs typeface="Calibri Light" panose="020F0302020204030204" pitchFamily="34" charset="0"/>
            </a:rPr>
            <a:t>Chmura i Wirtualizacja</a:t>
          </a:r>
          <a:endParaRPr lang="en-US" sz="2400" b="1" kern="1200" noProof="1">
            <a:latin typeface="Beyond" panose="02000506000000020004" pitchFamily="2" charset="0"/>
            <a:cs typeface="Calibri Light" panose="020F0302020204030204" pitchFamily="34" charset="0"/>
          </a:endParaRPr>
        </a:p>
      </dsp:txBody>
      <dsp:txXfrm>
        <a:off x="5719346" y="0"/>
        <a:ext cx="2320328" cy="666409"/>
      </dsp:txXfrm>
    </dsp:sp>
    <dsp:sp modelId="{781B2523-C57D-4FFC-8F66-53E1DAF5AF93}">
      <dsp:nvSpPr>
        <dsp:cNvPr id="0" name=""/>
        <dsp:cNvSpPr/>
      </dsp:nvSpPr>
      <dsp:spPr>
        <a:xfrm>
          <a:off x="8069322" y="0"/>
          <a:ext cx="2986737" cy="666409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i="0" kern="1200" err="1">
              <a:latin typeface="Beyond" panose="02000506000000020004" pitchFamily="2" charset="0"/>
              <a:cs typeface="Calibri Light"/>
            </a:rPr>
            <a:t>Managed</a:t>
          </a:r>
          <a:r>
            <a:rPr lang="pl-PL" sz="2400" b="1" kern="1200">
              <a:latin typeface="Beyond" panose="02000506000000020004" pitchFamily="2" charset="0"/>
              <a:cs typeface="Calibri Light"/>
            </a:rPr>
            <a:t> Services</a:t>
          </a:r>
          <a:endParaRPr lang="pl-PL" sz="2400" kern="1200">
            <a:latin typeface="Beyond" panose="02000506000000020004" pitchFamily="2" charset="0"/>
          </a:endParaRPr>
        </a:p>
      </dsp:txBody>
      <dsp:txXfrm>
        <a:off x="8402527" y="0"/>
        <a:ext cx="2320328" cy="666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794AA8-AB57-47FC-A513-7B6F706703FB}" type="datetimeFigureOut">
              <a:rPr lang="pl-PL"/>
              <a:pPr>
                <a:defRPr/>
              </a:pPr>
              <a:t>26.10.2025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AD6174-8DA1-4203-9621-21900893F2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6D1975F-F10F-4871-8544-46E7863FE106}" type="datetimeFigureOut">
              <a:rPr lang="pl-PL"/>
              <a:pPr/>
              <a:t>26.10.2025</a:t>
            </a:fld>
            <a:endParaRPr lang="pl-P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5D4DB82-C4C3-4B79-B7C4-38DF0A4ABF3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460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3c7dea7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3c7dea7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09821-0DDE-2FAD-3B78-FE009E4FD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1A949B2-F58F-F78B-47D0-A2193C4D7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3B59ACD-CEAF-957C-3488-AC1AAE957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C46752F-BB0C-26C3-3B3C-C311269DA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C9BA-7533-4FA2-BF12-76072374F92A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172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43513-9CCC-857A-94E6-9C2F97B86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FA44229-F668-0D36-2F24-F815DC5443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D39F518-48EF-86B0-04BB-5836BFDD8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A2E6B8-D581-BBA6-DFF6-05FB64CDC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4DB82-C4C3-4B79-B7C4-38DF0A4ABF3F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065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C9154-9F63-4D2C-C847-AB8F31122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6F2057E-B45D-3044-F5DE-53E88618D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224EC9D-16FE-A4E1-4723-9276737C9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latin typeface="Calibri" panose="020F0502020204030204" pitchFamily="34" charset="0"/>
              </a:rPr>
              <a:t>NVIDIA NIM </a:t>
            </a:r>
            <a:br>
              <a:rPr lang="pl-PL">
                <a:latin typeface="Calibri" panose="020F0502020204030204" pitchFamily="34" charset="0"/>
              </a:rPr>
            </a:br>
            <a:r>
              <a:rPr lang="pl-PL" err="1">
                <a:latin typeface="Calibri" panose="020F0502020204030204" pitchFamily="34" charset="0"/>
              </a:rPr>
              <a:t>NIM</a:t>
            </a:r>
            <a:r>
              <a:rPr lang="pl-PL">
                <a:latin typeface="Calibri" panose="020F0502020204030204" pitchFamily="34" charset="0"/>
              </a:rPr>
              <a:t> oferuje gotowe modele AI do pobrania, trenowania na prywatnych danych oraz przejścia do inferencji. </a:t>
            </a:r>
            <a:br>
              <a:rPr lang="pl-PL">
                <a:latin typeface="Calibri" panose="020F0502020204030204" pitchFamily="34" charset="0"/>
              </a:rPr>
            </a:br>
            <a:r>
              <a:rPr lang="pl-PL">
                <a:latin typeface="Calibri" panose="020F0502020204030204" pitchFamily="34" charset="0"/>
              </a:rPr>
              <a:t>W pakiecie 600+ przetrenowanych modeli AI branżowych (m.in. zdrowie, przemysł, </a:t>
            </a:r>
            <a:r>
              <a:rPr lang="pl-PL" err="1">
                <a:latin typeface="Calibri" panose="020F0502020204030204" pitchFamily="34" charset="0"/>
              </a:rPr>
              <a:t>automotive</a:t>
            </a:r>
            <a:r>
              <a:rPr lang="pl-PL">
                <a:latin typeface="Calibri" panose="020F0502020204030204" pitchFamily="34" charset="0"/>
              </a:rPr>
              <a:t>, robotyka, rozrywka) i procesowych (</a:t>
            </a:r>
            <a:r>
              <a:rPr lang="pl-PL" err="1">
                <a:latin typeface="Calibri" panose="020F0502020204030204" pitchFamily="34" charset="0"/>
              </a:rPr>
              <a:t>text</a:t>
            </a:r>
            <a:r>
              <a:rPr lang="pl-PL">
                <a:latin typeface="Calibri" panose="020F0502020204030204" pitchFamily="34" charset="0"/>
              </a:rPr>
              <a:t> to image,  tłumaczenia). Dostęp do polskiego Bielika, francuskiego Mistrala czy </a:t>
            </a:r>
            <a:r>
              <a:rPr lang="pl-PL" err="1">
                <a:latin typeface="Calibri" panose="020F0502020204030204" pitchFamily="34" charset="0"/>
              </a:rPr>
              <a:t>Llama</a:t>
            </a:r>
            <a:r>
              <a:rPr lang="pl-PL">
                <a:latin typeface="Calibri" panose="020F0502020204030204" pitchFamily="34" charset="0"/>
              </a:rPr>
              <a:t> od Mety.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latin typeface="Calibri" panose="020F0502020204030204" pitchFamily="34" charset="0"/>
              </a:rPr>
              <a:t>NVIDIA </a:t>
            </a:r>
            <a:r>
              <a:rPr lang="pl-PL" b="1" err="1">
                <a:latin typeface="Calibri" panose="020F0502020204030204" pitchFamily="34" charset="0"/>
              </a:rPr>
              <a:t>NeMo</a:t>
            </a:r>
            <a:r>
              <a:rPr lang="pl-PL" b="1">
                <a:latin typeface="Calibri" panose="020F0502020204030204" pitchFamily="34" charset="0"/>
              </a:rPr>
              <a:t> </a:t>
            </a:r>
            <a:br>
              <a:rPr lang="pl-PL">
                <a:latin typeface="Calibri" panose="020F0502020204030204" pitchFamily="34" charset="0"/>
              </a:rPr>
            </a:br>
            <a:r>
              <a:rPr lang="pl-PL">
                <a:latin typeface="Calibri" panose="020F0502020204030204" pitchFamily="34" charset="0"/>
              </a:rPr>
              <a:t>Zestaw narzędzi wspierających i przyspieszających budowę i wdrażanie AI na wszystkich etapach cyklu życia: przygotowania danych, dostosowywania modeli, ewaluacji systemu, RAG (</a:t>
            </a:r>
            <a:r>
              <a:rPr lang="pl-PL" err="1">
                <a:latin typeface="Calibri" panose="020F0502020204030204" pitchFamily="34" charset="0"/>
              </a:rPr>
              <a:t>Retrieval-Augmented</a:t>
            </a:r>
            <a:r>
              <a:rPr lang="pl-PL">
                <a:latin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</a:rPr>
              <a:t>Generation</a:t>
            </a:r>
            <a:r>
              <a:rPr lang="pl-PL">
                <a:latin typeface="Calibri" panose="020F0502020204030204" pitchFamily="34" charset="0"/>
              </a:rPr>
              <a:t>) i </a:t>
            </a:r>
            <a:r>
              <a:rPr lang="pl-PL" err="1">
                <a:latin typeface="Calibri" panose="020F0502020204030204" pitchFamily="34" charset="0"/>
              </a:rPr>
              <a:t>guardrailing’u</a:t>
            </a:r>
            <a:r>
              <a:rPr lang="pl-PL">
                <a:latin typeface="Calibri" panose="020F0502020204030204" pitchFamily="34" charset="0"/>
              </a:rPr>
              <a:t>.</a:t>
            </a: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34EA5D-441F-770E-B0B4-98513E729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C9BA-7533-4FA2-BF12-76072374F92A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061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C9BA-7533-4FA2-BF12-76072374F92A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73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B3E52-0937-5DA8-AF82-57524A8C6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BAD59ED-C3C1-7971-A499-C642F1F25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57B9137-01D6-F402-C7F7-D27DB4882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D01D41-2807-EB69-B259-0B70A7693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C9BA-7533-4FA2-BF12-76072374F92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88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A745-695E-EEAF-6CFD-CD3117C13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1BB3DE7-7087-E23F-5E2B-B5D9E0184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D8BC583-511D-BBEB-2A94-F62B5D3B1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563FD9-026B-4248-B156-E7955963F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C9BA-7533-4FA2-BF12-76072374F92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53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9E0A3-0BC8-F214-2B28-2CF13CC34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E2A643A-4346-239E-FDC3-826FED873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6B69677-FA84-E90F-F60B-123500AD3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12A168-D297-5286-EC24-FB2DBB01C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C9BA-7533-4FA2-BF12-76072374F92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72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95219-39DC-B5CD-1B4F-7E48A256D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5281714-E7F1-9A7E-B446-3861AB3F2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17F36BB-E18D-E530-8A30-871E51A48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/>
              <a:t>Koszty – niższe koszty, </a:t>
            </a:r>
            <a:r>
              <a:rPr lang="pl-PL" err="1"/>
              <a:t>connectivity</a:t>
            </a:r>
            <a:r>
              <a:rPr lang="pl-PL"/>
              <a:t>, dużo niższe koszty wyjścia, przewidywalność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6E5BDF-7866-D040-5739-02EA7E6C7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C9BA-7533-4FA2-BF12-76072374F92A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90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B0E8F-E7A6-BFEA-4D1F-79BD7287C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F253E94-B47C-C6DB-C8B8-8694740A0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E048F8C-59BD-6E11-834E-AAE0C3049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/>
              <a:t>Koszty – niższe koszty, </a:t>
            </a:r>
            <a:r>
              <a:rPr lang="pl-PL" err="1"/>
              <a:t>connectivity</a:t>
            </a:r>
            <a:r>
              <a:rPr lang="pl-PL"/>
              <a:t>, dużo niższe koszty wyjścia, przewidywalność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C054DF-7A3C-5AC1-8E7B-48AA20FC4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C9BA-7533-4FA2-BF12-76072374F92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056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C9922-AA7A-046F-F430-175212784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0B42648-CF21-ADED-DB15-B8BDB02FA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6ABAA13-E907-06EC-6720-0E45F8CA0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56F578D-8E16-8826-2A55-4222A6591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C9BA-7533-4FA2-BF12-76072374F92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32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339DA-F81F-88C9-0D0A-75530ED3A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BCC0755-F94A-BC8F-4521-41B018AC7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EDBF425-F785-D8CF-A8B1-93B3262F0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521E47-1089-4A5A-6DAA-E64F33980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C9BA-7533-4FA2-BF12-76072374F92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818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2511D-26CB-4DBE-CB6F-E1B7CE618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6509930-58ED-7B13-3C4A-6B9FE0537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D5026F3-747E-D35B-6B34-CF5FB457D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l">
              <a:lnSpc>
                <a:spcPct val="10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1200" kern="1200">
                <a:solidFill>
                  <a:srgbClr val="009FDF"/>
                </a:solidFill>
                <a:latin typeface="Calibri" pitchFamily="34" charset="0"/>
                <a:ea typeface="Calibri Light"/>
                <a:cs typeface="Calibri Light"/>
              </a:rPr>
              <a:t>gwarantowane SLA </a:t>
            </a:r>
            <a:r>
              <a:rPr lang="pl-PL" sz="1200" kern="1200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– odpowiedzialność </a:t>
            </a:r>
            <a:r>
              <a:rPr lang="pl-PL" sz="1200" kern="1200">
                <a:solidFill>
                  <a:srgbClr val="009FDF"/>
                </a:solidFill>
                <a:latin typeface="Calibri" pitchFamily="34" charset="0"/>
                <a:ea typeface="Calibri Light"/>
                <a:cs typeface="Calibri Light"/>
              </a:rPr>
              <a:t>przynajmniej</a:t>
            </a:r>
            <a:r>
              <a:rPr lang="pl-PL" sz="1200" kern="1200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 na poziomie chmur globalnych </a:t>
            </a:r>
            <a:endParaRPr lang="pl-PL" sz="1200" kern="1200">
              <a:solidFill>
                <a:schemeClr val="tx1"/>
              </a:solidFill>
              <a:highlight>
                <a:srgbClr val="FF0000"/>
              </a:highlight>
              <a:latin typeface="Calibri" pitchFamily="34" charset="0"/>
              <a:ea typeface="Calibri Light"/>
              <a:cs typeface="Calibri Light"/>
            </a:endParaRPr>
          </a:p>
          <a:p>
            <a:pPr marL="571500" indent="-571500">
              <a:lnSpc>
                <a:spcPct val="10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1200" kern="1200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możliwość łączenia infrastruktury w Beyond.pl ma z ekosystemem chmur globalnych lub on-</a:t>
            </a:r>
            <a:r>
              <a:rPr lang="pl-PL" sz="1200" kern="1200" err="1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prem</a:t>
            </a:r>
            <a:r>
              <a:rPr lang="pl-PL" sz="1200" kern="1200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 (</a:t>
            </a:r>
            <a:r>
              <a:rPr lang="pl-PL" sz="1200" kern="1200">
                <a:solidFill>
                  <a:srgbClr val="009FDF"/>
                </a:solidFill>
                <a:latin typeface="Calibri" pitchFamily="34" charset="0"/>
                <a:ea typeface="Calibri Light"/>
                <a:cs typeface="Calibri Light"/>
              </a:rPr>
              <a:t>hybrydowe rozwiązania</a:t>
            </a:r>
            <a:r>
              <a:rPr lang="pl-PL" sz="1200" kern="1200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)</a:t>
            </a:r>
          </a:p>
          <a:p>
            <a:pPr marL="571500" indent="-571500">
              <a:lnSpc>
                <a:spcPct val="10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1200" kern="1200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możliwość dostępu do usług w </a:t>
            </a:r>
            <a:r>
              <a:rPr lang="pl-PL" sz="1200" kern="1200">
                <a:solidFill>
                  <a:srgbClr val="009FDF"/>
                </a:solidFill>
                <a:latin typeface="Calibri" pitchFamily="34" charset="0"/>
                <a:ea typeface="Calibri Light"/>
                <a:cs typeface="Calibri Light"/>
              </a:rPr>
              <a:t>modelu </a:t>
            </a:r>
            <a:br>
              <a:rPr lang="pl-PL" sz="1200" kern="1200">
                <a:solidFill>
                  <a:srgbClr val="009FDF"/>
                </a:solidFill>
                <a:latin typeface="Calibri" pitchFamily="34" charset="0"/>
                <a:ea typeface="Calibri Light"/>
                <a:cs typeface="Calibri Light"/>
              </a:rPr>
            </a:br>
            <a:r>
              <a:rPr lang="pl-PL" sz="1200" kern="1200">
                <a:solidFill>
                  <a:srgbClr val="009FDF"/>
                </a:solidFill>
                <a:latin typeface="Calibri" pitchFamily="34" charset="0"/>
                <a:ea typeface="Calibri Light"/>
                <a:cs typeface="Calibri Light"/>
              </a:rPr>
              <a:t>krótko, średnio lub długoterminowym</a:t>
            </a:r>
          </a:p>
          <a:p>
            <a:pPr marL="571500" indent="-571500">
              <a:lnSpc>
                <a:spcPct val="10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1200" kern="1200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możliwość osobnego dostępu do macierzy –</a:t>
            </a:r>
            <a:r>
              <a:rPr lang="pl-PL" sz="1200" kern="1200">
                <a:solidFill>
                  <a:srgbClr val="009FDF"/>
                </a:solidFill>
                <a:latin typeface="Calibri" pitchFamily="34" charset="0"/>
                <a:ea typeface="Calibri Light"/>
                <a:cs typeface="Calibri Light"/>
              </a:rPr>
              <a:t>przygotowanie danych bez ponoszenia kosztów na GPU</a:t>
            </a:r>
          </a:p>
          <a:p>
            <a:pPr marL="571500" indent="-571500">
              <a:lnSpc>
                <a:spcPct val="10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1200" kern="1200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usługa kolokacji - </a:t>
            </a:r>
            <a:r>
              <a:rPr lang="pl-PL" sz="1200" kern="1200">
                <a:solidFill>
                  <a:srgbClr val="009FDF"/>
                </a:solidFill>
                <a:latin typeface="Calibri" pitchFamily="34" charset="0"/>
                <a:ea typeface="Calibri Light"/>
                <a:cs typeface="Calibri Light"/>
              </a:rPr>
              <a:t>bezpieczna lokalizacja </a:t>
            </a:r>
            <a:br>
              <a:rPr lang="pl-PL" sz="1200" kern="1200">
                <a:solidFill>
                  <a:srgbClr val="009FDF"/>
                </a:solidFill>
                <a:latin typeface="Calibri" pitchFamily="34" charset="0"/>
                <a:ea typeface="Calibri Light"/>
                <a:cs typeface="Calibri Light"/>
              </a:rPr>
            </a:br>
            <a:r>
              <a:rPr lang="pl-PL" sz="1200" kern="1200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data </a:t>
            </a:r>
            <a:r>
              <a:rPr lang="pl-PL" sz="1200" kern="1200" err="1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center</a:t>
            </a:r>
            <a:r>
              <a:rPr lang="pl-PL" sz="1200" kern="1200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 Beyond.pl (</a:t>
            </a:r>
            <a:r>
              <a:rPr lang="pl-PL" sz="1200" kern="1200" err="1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Rated</a:t>
            </a:r>
            <a:r>
              <a:rPr lang="pl-PL" sz="1200" kern="1200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 4)</a:t>
            </a:r>
          </a:p>
          <a:p>
            <a:pPr marL="571500" indent="-571500">
              <a:lnSpc>
                <a:spcPct val="10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1200" kern="1200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umowa </a:t>
            </a:r>
            <a:r>
              <a:rPr lang="pl-PL" sz="1200" kern="1200">
                <a:solidFill>
                  <a:schemeClr val="accent1"/>
                </a:solidFill>
                <a:latin typeface="Calibri" pitchFamily="34" charset="0"/>
                <a:ea typeface="Calibri Light"/>
                <a:cs typeface="Calibri Light"/>
              </a:rPr>
              <a:t>na prawie PL </a:t>
            </a:r>
            <a:r>
              <a:rPr lang="pl-PL" sz="1200" kern="1200">
                <a:solidFill>
                  <a:schemeClr val="tx1"/>
                </a:solidFill>
                <a:latin typeface="Calibri" pitchFamily="34" charset="0"/>
                <a:ea typeface="Calibri Light"/>
                <a:cs typeface="Calibri Light"/>
              </a:rPr>
              <a:t>(możliwa do negocjacji)</a:t>
            </a: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96E5261-9CFE-BE9F-6EF8-FB880023F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C9BA-7533-4FA2-BF12-76072374F92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43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beyond.pl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zytówka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>
            <a:extLst>
              <a:ext uri="{FF2B5EF4-FFF2-40B4-BE49-F238E27FC236}">
                <a16:creationId xmlns:a16="http://schemas.microsoft.com/office/drawing/2014/main" id="{2EA71219-CAAE-8268-72DF-9C05026A29A4}"/>
              </a:ext>
            </a:extLst>
          </p:cNvPr>
          <p:cNvGrpSpPr/>
          <p:nvPr userDrawn="1"/>
        </p:nvGrpSpPr>
        <p:grpSpPr>
          <a:xfrm>
            <a:off x="819317" y="816348"/>
            <a:ext cx="4633746" cy="4633746"/>
            <a:chOff x="819317" y="816348"/>
            <a:chExt cx="4633746" cy="4633746"/>
          </a:xfrm>
          <a:solidFill>
            <a:schemeClr val="accent1"/>
          </a:solidFill>
        </p:grpSpPr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423D0527-DCC7-DFC2-B6C8-26660AD8941C}"/>
                </a:ext>
              </a:extLst>
            </p:cNvPr>
            <p:cNvSpPr/>
            <p:nvPr userDrawn="1"/>
          </p:nvSpPr>
          <p:spPr>
            <a:xfrm>
              <a:off x="4301063" y="4298094"/>
              <a:ext cx="1152000" cy="1152000"/>
            </a:xfrm>
            <a:custGeom>
              <a:avLst/>
              <a:gdLst>
                <a:gd name="connsiteX0" fmla="*/ 907902 w 1152000"/>
                <a:gd name="connsiteY0" fmla="*/ 0 h 1152000"/>
                <a:gd name="connsiteX1" fmla="*/ 1152000 w 1152000"/>
                <a:gd name="connsiteY1" fmla="*/ 0 h 1152000"/>
                <a:gd name="connsiteX2" fmla="*/ 1152000 w 1152000"/>
                <a:gd name="connsiteY2" fmla="*/ 907200 h 1152000"/>
                <a:gd name="connsiteX3" fmla="*/ 1152000 w 1152000"/>
                <a:gd name="connsiteY3" fmla="*/ 1152000 h 1152000"/>
                <a:gd name="connsiteX4" fmla="*/ 907902 w 1152000"/>
                <a:gd name="connsiteY4" fmla="*/ 1152000 h 1152000"/>
                <a:gd name="connsiteX5" fmla="*/ 0 w 1152000"/>
                <a:gd name="connsiteY5" fmla="*/ 1152000 h 1152000"/>
                <a:gd name="connsiteX6" fmla="*/ 0 w 1152000"/>
                <a:gd name="connsiteY6" fmla="*/ 907200 h 1152000"/>
                <a:gd name="connsiteX7" fmla="*/ 907902 w 1152000"/>
                <a:gd name="connsiteY7" fmla="*/ 907200 h 11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000" h="1152000">
                  <a:moveTo>
                    <a:pt x="907902" y="0"/>
                  </a:moveTo>
                  <a:lnTo>
                    <a:pt x="1152000" y="0"/>
                  </a:lnTo>
                  <a:lnTo>
                    <a:pt x="1152000" y="907200"/>
                  </a:lnTo>
                  <a:lnTo>
                    <a:pt x="1152000" y="1152000"/>
                  </a:lnTo>
                  <a:lnTo>
                    <a:pt x="907902" y="1152000"/>
                  </a:lnTo>
                  <a:lnTo>
                    <a:pt x="0" y="1152000"/>
                  </a:lnTo>
                  <a:lnTo>
                    <a:pt x="0" y="907200"/>
                  </a:lnTo>
                  <a:lnTo>
                    <a:pt x="907902" y="907200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B5988249-F776-3053-F61F-DF176FE8EC98}"/>
                </a:ext>
              </a:extLst>
            </p:cNvPr>
            <p:cNvSpPr/>
            <p:nvPr userDrawn="1"/>
          </p:nvSpPr>
          <p:spPr>
            <a:xfrm flipH="1">
              <a:off x="819317" y="4298094"/>
              <a:ext cx="1152000" cy="1152000"/>
            </a:xfrm>
            <a:custGeom>
              <a:avLst/>
              <a:gdLst>
                <a:gd name="connsiteX0" fmla="*/ 907902 w 1152000"/>
                <a:gd name="connsiteY0" fmla="*/ 0 h 1152000"/>
                <a:gd name="connsiteX1" fmla="*/ 1152000 w 1152000"/>
                <a:gd name="connsiteY1" fmla="*/ 0 h 1152000"/>
                <a:gd name="connsiteX2" fmla="*/ 1152000 w 1152000"/>
                <a:gd name="connsiteY2" fmla="*/ 907200 h 1152000"/>
                <a:gd name="connsiteX3" fmla="*/ 1152000 w 1152000"/>
                <a:gd name="connsiteY3" fmla="*/ 1152000 h 1152000"/>
                <a:gd name="connsiteX4" fmla="*/ 907902 w 1152000"/>
                <a:gd name="connsiteY4" fmla="*/ 1152000 h 1152000"/>
                <a:gd name="connsiteX5" fmla="*/ 0 w 1152000"/>
                <a:gd name="connsiteY5" fmla="*/ 1152000 h 1152000"/>
                <a:gd name="connsiteX6" fmla="*/ 0 w 1152000"/>
                <a:gd name="connsiteY6" fmla="*/ 907200 h 1152000"/>
                <a:gd name="connsiteX7" fmla="*/ 907902 w 1152000"/>
                <a:gd name="connsiteY7" fmla="*/ 907200 h 11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000" h="1152000">
                  <a:moveTo>
                    <a:pt x="907902" y="0"/>
                  </a:moveTo>
                  <a:lnTo>
                    <a:pt x="1152000" y="0"/>
                  </a:lnTo>
                  <a:lnTo>
                    <a:pt x="1152000" y="907200"/>
                  </a:lnTo>
                  <a:lnTo>
                    <a:pt x="1152000" y="1152000"/>
                  </a:lnTo>
                  <a:lnTo>
                    <a:pt x="907902" y="1152000"/>
                  </a:lnTo>
                  <a:lnTo>
                    <a:pt x="0" y="1152000"/>
                  </a:lnTo>
                  <a:lnTo>
                    <a:pt x="0" y="907200"/>
                  </a:lnTo>
                  <a:lnTo>
                    <a:pt x="907902" y="907200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1BD4114B-F436-1446-81D4-211F2F91C2FA}"/>
                </a:ext>
              </a:extLst>
            </p:cNvPr>
            <p:cNvSpPr/>
            <p:nvPr userDrawn="1"/>
          </p:nvSpPr>
          <p:spPr>
            <a:xfrm flipV="1">
              <a:off x="4301063" y="816348"/>
              <a:ext cx="1152000" cy="1152000"/>
            </a:xfrm>
            <a:custGeom>
              <a:avLst/>
              <a:gdLst>
                <a:gd name="connsiteX0" fmla="*/ 907902 w 1152000"/>
                <a:gd name="connsiteY0" fmla="*/ 0 h 1152000"/>
                <a:gd name="connsiteX1" fmla="*/ 1152000 w 1152000"/>
                <a:gd name="connsiteY1" fmla="*/ 0 h 1152000"/>
                <a:gd name="connsiteX2" fmla="*/ 1152000 w 1152000"/>
                <a:gd name="connsiteY2" fmla="*/ 907200 h 1152000"/>
                <a:gd name="connsiteX3" fmla="*/ 1152000 w 1152000"/>
                <a:gd name="connsiteY3" fmla="*/ 1152000 h 1152000"/>
                <a:gd name="connsiteX4" fmla="*/ 907902 w 1152000"/>
                <a:gd name="connsiteY4" fmla="*/ 1152000 h 1152000"/>
                <a:gd name="connsiteX5" fmla="*/ 0 w 1152000"/>
                <a:gd name="connsiteY5" fmla="*/ 1152000 h 1152000"/>
                <a:gd name="connsiteX6" fmla="*/ 0 w 1152000"/>
                <a:gd name="connsiteY6" fmla="*/ 907200 h 1152000"/>
                <a:gd name="connsiteX7" fmla="*/ 907902 w 1152000"/>
                <a:gd name="connsiteY7" fmla="*/ 907200 h 11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000" h="1152000">
                  <a:moveTo>
                    <a:pt x="907902" y="0"/>
                  </a:moveTo>
                  <a:lnTo>
                    <a:pt x="1152000" y="0"/>
                  </a:lnTo>
                  <a:lnTo>
                    <a:pt x="1152000" y="907200"/>
                  </a:lnTo>
                  <a:lnTo>
                    <a:pt x="1152000" y="1152000"/>
                  </a:lnTo>
                  <a:lnTo>
                    <a:pt x="907902" y="1152000"/>
                  </a:lnTo>
                  <a:lnTo>
                    <a:pt x="0" y="1152000"/>
                  </a:lnTo>
                  <a:lnTo>
                    <a:pt x="0" y="907200"/>
                  </a:lnTo>
                  <a:lnTo>
                    <a:pt x="907902" y="907200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2DB90593-B4B9-9876-4EB0-048E5281A4A8}"/>
                </a:ext>
              </a:extLst>
            </p:cNvPr>
            <p:cNvSpPr/>
            <p:nvPr userDrawn="1"/>
          </p:nvSpPr>
          <p:spPr>
            <a:xfrm flipH="1" flipV="1">
              <a:off x="819317" y="816348"/>
              <a:ext cx="1152000" cy="1152000"/>
            </a:xfrm>
            <a:custGeom>
              <a:avLst/>
              <a:gdLst>
                <a:gd name="connsiteX0" fmla="*/ 907902 w 1152000"/>
                <a:gd name="connsiteY0" fmla="*/ 0 h 1152000"/>
                <a:gd name="connsiteX1" fmla="*/ 1152000 w 1152000"/>
                <a:gd name="connsiteY1" fmla="*/ 0 h 1152000"/>
                <a:gd name="connsiteX2" fmla="*/ 1152000 w 1152000"/>
                <a:gd name="connsiteY2" fmla="*/ 907200 h 1152000"/>
                <a:gd name="connsiteX3" fmla="*/ 1152000 w 1152000"/>
                <a:gd name="connsiteY3" fmla="*/ 1152000 h 1152000"/>
                <a:gd name="connsiteX4" fmla="*/ 907902 w 1152000"/>
                <a:gd name="connsiteY4" fmla="*/ 1152000 h 1152000"/>
                <a:gd name="connsiteX5" fmla="*/ 0 w 1152000"/>
                <a:gd name="connsiteY5" fmla="*/ 1152000 h 1152000"/>
                <a:gd name="connsiteX6" fmla="*/ 0 w 1152000"/>
                <a:gd name="connsiteY6" fmla="*/ 907200 h 1152000"/>
                <a:gd name="connsiteX7" fmla="*/ 907902 w 1152000"/>
                <a:gd name="connsiteY7" fmla="*/ 907200 h 11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000" h="1152000">
                  <a:moveTo>
                    <a:pt x="907902" y="0"/>
                  </a:moveTo>
                  <a:lnTo>
                    <a:pt x="1152000" y="0"/>
                  </a:lnTo>
                  <a:lnTo>
                    <a:pt x="1152000" y="907200"/>
                  </a:lnTo>
                  <a:lnTo>
                    <a:pt x="1152000" y="1152000"/>
                  </a:lnTo>
                  <a:lnTo>
                    <a:pt x="907902" y="1152000"/>
                  </a:lnTo>
                  <a:lnTo>
                    <a:pt x="0" y="1152000"/>
                  </a:lnTo>
                  <a:lnTo>
                    <a:pt x="0" y="907200"/>
                  </a:lnTo>
                  <a:lnTo>
                    <a:pt x="907902" y="907200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B98BE1F4-85AE-5D2B-4829-F27923BDCA12}"/>
              </a:ext>
            </a:extLst>
          </p:cNvPr>
          <p:cNvGrpSpPr/>
          <p:nvPr userDrawn="1"/>
        </p:nvGrpSpPr>
        <p:grpSpPr>
          <a:xfrm>
            <a:off x="6132004" y="6093296"/>
            <a:ext cx="6059996" cy="764704"/>
            <a:chOff x="6125653" y="6093296"/>
            <a:chExt cx="6066347" cy="764704"/>
          </a:xfrm>
          <a:solidFill>
            <a:schemeClr val="accent1"/>
          </a:solidFill>
        </p:grpSpPr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F5A15EFE-71FD-390A-60AD-2311A1ECB5F1}"/>
                </a:ext>
              </a:extLst>
            </p:cNvPr>
            <p:cNvSpPr/>
            <p:nvPr userDrawn="1"/>
          </p:nvSpPr>
          <p:spPr>
            <a:xfrm>
              <a:off x="9210873" y="6093296"/>
              <a:ext cx="244098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52AC8C58-4D5D-84F8-18DA-DFF7C69CE1C8}"/>
                </a:ext>
              </a:extLst>
            </p:cNvPr>
            <p:cNvSpPr/>
            <p:nvPr userDrawn="1"/>
          </p:nvSpPr>
          <p:spPr>
            <a:xfrm>
              <a:off x="9514987" y="6093296"/>
              <a:ext cx="244098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5D04AAFB-0DAE-8683-D61A-D55FDA253479}"/>
                </a:ext>
              </a:extLst>
            </p:cNvPr>
            <p:cNvSpPr/>
            <p:nvPr userDrawn="1"/>
          </p:nvSpPr>
          <p:spPr>
            <a:xfrm>
              <a:off x="9056612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53FC7576-9FDE-5DED-0816-0CF633C53AAB}"/>
                </a:ext>
              </a:extLst>
            </p:cNvPr>
            <p:cNvSpPr/>
            <p:nvPr userDrawn="1"/>
          </p:nvSpPr>
          <p:spPr>
            <a:xfrm>
              <a:off x="8902351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4240393F-9ACD-9F49-1C8E-B63643142017}"/>
                </a:ext>
              </a:extLst>
            </p:cNvPr>
            <p:cNvSpPr/>
            <p:nvPr userDrawn="1"/>
          </p:nvSpPr>
          <p:spPr>
            <a:xfrm>
              <a:off x="8748090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75F517FD-0CC5-E703-4706-6529EF73E74A}"/>
                </a:ext>
              </a:extLst>
            </p:cNvPr>
            <p:cNvSpPr/>
            <p:nvPr userDrawn="1"/>
          </p:nvSpPr>
          <p:spPr>
            <a:xfrm>
              <a:off x="8593829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33B96417-947D-5BC7-85DF-A1EE76E34C6E}"/>
                </a:ext>
              </a:extLst>
            </p:cNvPr>
            <p:cNvSpPr/>
            <p:nvPr userDrawn="1"/>
          </p:nvSpPr>
          <p:spPr>
            <a:xfrm>
              <a:off x="8439568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EC67D4CD-B6C9-7A8A-9D17-8BA9100FE30B}"/>
                </a:ext>
              </a:extLst>
            </p:cNvPr>
            <p:cNvSpPr/>
            <p:nvPr userDrawn="1"/>
          </p:nvSpPr>
          <p:spPr>
            <a:xfrm>
              <a:off x="8285307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BE862112-B850-2FA2-363B-4E3C0CB808A3}"/>
                </a:ext>
              </a:extLst>
            </p:cNvPr>
            <p:cNvSpPr/>
            <p:nvPr userDrawn="1"/>
          </p:nvSpPr>
          <p:spPr>
            <a:xfrm>
              <a:off x="8131046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8ED76AC6-563F-792B-12A6-8F2DAF928E22}"/>
                </a:ext>
              </a:extLst>
            </p:cNvPr>
            <p:cNvSpPr/>
            <p:nvPr userDrawn="1"/>
          </p:nvSpPr>
          <p:spPr>
            <a:xfrm>
              <a:off x="7976785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2CF9D21D-A457-3F73-02A4-512AE616C4EE}"/>
                </a:ext>
              </a:extLst>
            </p:cNvPr>
            <p:cNvSpPr/>
            <p:nvPr userDrawn="1"/>
          </p:nvSpPr>
          <p:spPr>
            <a:xfrm>
              <a:off x="7822524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3AD06217-4859-F21B-F41A-C3D9566F2F7F}"/>
                </a:ext>
              </a:extLst>
            </p:cNvPr>
            <p:cNvSpPr/>
            <p:nvPr userDrawn="1"/>
          </p:nvSpPr>
          <p:spPr>
            <a:xfrm>
              <a:off x="7668263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E89581AD-1943-6226-4A95-A1856B6FAD93}"/>
                </a:ext>
              </a:extLst>
            </p:cNvPr>
            <p:cNvSpPr/>
            <p:nvPr userDrawn="1"/>
          </p:nvSpPr>
          <p:spPr>
            <a:xfrm>
              <a:off x="7514002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AB96359E-C8F5-35A4-7208-D02AC377E4F2}"/>
                </a:ext>
              </a:extLst>
            </p:cNvPr>
            <p:cNvSpPr/>
            <p:nvPr userDrawn="1"/>
          </p:nvSpPr>
          <p:spPr>
            <a:xfrm>
              <a:off x="7359741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8C1D77AA-A7DD-B85D-3ADD-5D2C8C4713D0}"/>
                </a:ext>
              </a:extLst>
            </p:cNvPr>
            <p:cNvSpPr/>
            <p:nvPr userDrawn="1"/>
          </p:nvSpPr>
          <p:spPr>
            <a:xfrm>
              <a:off x="7205480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52AFC8E3-1A82-0E8E-1725-C5EC59DB6C1C}"/>
                </a:ext>
              </a:extLst>
            </p:cNvPr>
            <p:cNvSpPr/>
            <p:nvPr userDrawn="1"/>
          </p:nvSpPr>
          <p:spPr>
            <a:xfrm>
              <a:off x="7051219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90BE58FF-D649-B3EE-4353-FA6F8E168DC3}"/>
                </a:ext>
              </a:extLst>
            </p:cNvPr>
            <p:cNvSpPr/>
            <p:nvPr userDrawn="1"/>
          </p:nvSpPr>
          <p:spPr>
            <a:xfrm>
              <a:off x="6896958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84FD2606-9A50-3A2C-55B6-4F1861A5F314}"/>
                </a:ext>
              </a:extLst>
            </p:cNvPr>
            <p:cNvSpPr/>
            <p:nvPr userDrawn="1"/>
          </p:nvSpPr>
          <p:spPr>
            <a:xfrm>
              <a:off x="6742697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2D408DFF-6CD8-1DE4-24A0-1071062E2FE7}"/>
                </a:ext>
              </a:extLst>
            </p:cNvPr>
            <p:cNvSpPr/>
            <p:nvPr userDrawn="1"/>
          </p:nvSpPr>
          <p:spPr>
            <a:xfrm>
              <a:off x="6588436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9F2A8C49-55BD-CA06-7063-B5B6C621BFB2}"/>
                </a:ext>
              </a:extLst>
            </p:cNvPr>
            <p:cNvSpPr/>
            <p:nvPr userDrawn="1"/>
          </p:nvSpPr>
          <p:spPr>
            <a:xfrm>
              <a:off x="6434175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2447CBFE-8F7A-0C9E-CDA1-4990BA6F09A1}"/>
                </a:ext>
              </a:extLst>
            </p:cNvPr>
            <p:cNvSpPr/>
            <p:nvPr userDrawn="1"/>
          </p:nvSpPr>
          <p:spPr>
            <a:xfrm>
              <a:off x="6279914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076914D2-3AC5-F61E-5A9E-E78D9D5037F4}"/>
                </a:ext>
              </a:extLst>
            </p:cNvPr>
            <p:cNvSpPr/>
            <p:nvPr userDrawn="1"/>
          </p:nvSpPr>
          <p:spPr>
            <a:xfrm>
              <a:off x="6125653" y="6093296"/>
              <a:ext cx="94245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1051D56F-333C-D922-2F28-122DF368196C}"/>
                </a:ext>
              </a:extLst>
            </p:cNvPr>
            <p:cNvSpPr/>
            <p:nvPr userDrawn="1"/>
          </p:nvSpPr>
          <p:spPr>
            <a:xfrm>
              <a:off x="9819101" y="6093296"/>
              <a:ext cx="244098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46394378-8612-CD2E-ABD5-0366FE12EF4D}"/>
                </a:ext>
              </a:extLst>
            </p:cNvPr>
            <p:cNvSpPr/>
            <p:nvPr userDrawn="1"/>
          </p:nvSpPr>
          <p:spPr>
            <a:xfrm>
              <a:off x="10123215" y="6093296"/>
              <a:ext cx="244098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1F973608-3B95-8A3B-7DBE-EAC9B2F90C18}"/>
                </a:ext>
              </a:extLst>
            </p:cNvPr>
            <p:cNvSpPr/>
            <p:nvPr userDrawn="1"/>
          </p:nvSpPr>
          <p:spPr>
            <a:xfrm>
              <a:off x="10427329" y="6093296"/>
              <a:ext cx="244098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F213F0DF-5F47-6722-7BCF-FD556AF64B2A}"/>
                </a:ext>
              </a:extLst>
            </p:cNvPr>
            <p:cNvSpPr/>
            <p:nvPr userDrawn="1"/>
          </p:nvSpPr>
          <p:spPr>
            <a:xfrm>
              <a:off x="10731443" y="6093296"/>
              <a:ext cx="244098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AD5DDA5B-37C4-F065-88F8-C0E236D9DC25}"/>
                </a:ext>
              </a:extLst>
            </p:cNvPr>
            <p:cNvSpPr/>
            <p:nvPr userDrawn="1"/>
          </p:nvSpPr>
          <p:spPr>
            <a:xfrm>
              <a:off x="11035557" y="6093296"/>
              <a:ext cx="244098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D725C133-7FA9-24B5-20F2-5378DB99D95F}"/>
                </a:ext>
              </a:extLst>
            </p:cNvPr>
            <p:cNvSpPr/>
            <p:nvPr userDrawn="1"/>
          </p:nvSpPr>
          <p:spPr>
            <a:xfrm>
              <a:off x="11339671" y="6093296"/>
              <a:ext cx="244098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88B7341F-ECD9-1110-366E-50CE1BCF8EAE}"/>
                </a:ext>
              </a:extLst>
            </p:cNvPr>
            <p:cNvSpPr/>
            <p:nvPr userDrawn="1"/>
          </p:nvSpPr>
          <p:spPr>
            <a:xfrm>
              <a:off x="11643785" y="6093296"/>
              <a:ext cx="244098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D34EC924-292D-91F0-2026-7618D494C61A}"/>
                </a:ext>
              </a:extLst>
            </p:cNvPr>
            <p:cNvSpPr/>
            <p:nvPr userDrawn="1"/>
          </p:nvSpPr>
          <p:spPr>
            <a:xfrm>
              <a:off x="11947902" y="6093296"/>
              <a:ext cx="244098" cy="764704"/>
            </a:xfrm>
            <a:custGeom>
              <a:avLst/>
              <a:gdLst>
                <a:gd name="connsiteX0" fmla="*/ 0 w 244098"/>
                <a:gd name="connsiteY0" fmla="*/ 0 h 792088"/>
                <a:gd name="connsiteX1" fmla="*/ 244098 w 244098"/>
                <a:gd name="connsiteY1" fmla="*/ 0 h 792088"/>
                <a:gd name="connsiteX2" fmla="*/ 244098 w 244098"/>
                <a:gd name="connsiteY2" fmla="*/ 792088 h 792088"/>
                <a:gd name="connsiteX3" fmla="*/ 0 w 244098"/>
                <a:gd name="connsiteY3" fmla="*/ 792088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98" h="792088">
                  <a:moveTo>
                    <a:pt x="0" y="0"/>
                  </a:moveTo>
                  <a:lnTo>
                    <a:pt x="244098" y="0"/>
                  </a:lnTo>
                  <a:lnTo>
                    <a:pt x="244098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6" name="Prostokąt 65">
            <a:extLst>
              <a:ext uri="{FF2B5EF4-FFF2-40B4-BE49-F238E27FC236}">
                <a16:creationId xmlns:a16="http://schemas.microsoft.com/office/drawing/2014/main" id="{14055BCF-385A-BE92-B3A3-687B814E7B41}"/>
              </a:ext>
            </a:extLst>
          </p:cNvPr>
          <p:cNvSpPr/>
          <p:nvPr userDrawn="1"/>
        </p:nvSpPr>
        <p:spPr>
          <a:xfrm>
            <a:off x="6132004" y="1614771"/>
            <a:ext cx="5580571" cy="3954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pl-PL" sz="2800" b="0">
                <a:solidFill>
                  <a:schemeClr val="tx1"/>
                </a:solidFill>
                <a:latin typeface="+mj-lt"/>
              </a:rPr>
              <a:t>Skontaktuj się z nami</a:t>
            </a:r>
          </a:p>
        </p:txBody>
      </p:sp>
      <p:sp>
        <p:nvSpPr>
          <p:cNvPr id="67" name="pole tekstowe 66">
            <a:hlinkClick r:id="rId2" action="ppaction://hlinkfile"/>
            <a:extLst>
              <a:ext uri="{FF2B5EF4-FFF2-40B4-BE49-F238E27FC236}">
                <a16:creationId xmlns:a16="http://schemas.microsoft.com/office/drawing/2014/main" id="{C45C4C2A-6056-567E-FAF1-3784910A4545}"/>
              </a:ext>
            </a:extLst>
          </p:cNvPr>
          <p:cNvSpPr txBox="1"/>
          <p:nvPr userDrawn="1"/>
        </p:nvSpPr>
        <p:spPr>
          <a:xfrm>
            <a:off x="10152263" y="5562762"/>
            <a:ext cx="1728143" cy="46805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tabLst>
                <a:tab pos="714375" algn="l"/>
              </a:tabLst>
            </a:pPr>
            <a:r>
              <a:rPr lang="pl-PL" sz="2800" b="0" i="0" kern="120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beyond.pl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36DED1-7000-AA27-5BA7-15FF10C0A2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6588" y="2708920"/>
            <a:ext cx="3456036" cy="504056"/>
          </a:xfrm>
        </p:spPr>
        <p:txBody>
          <a:bodyPr anchor="b"/>
          <a:lstStyle>
            <a:lvl1pPr marL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800" b="1">
                <a:latin typeface="+mj-lt"/>
              </a:defRPr>
            </a:lvl1pPr>
            <a:lvl2pPr marL="0" indent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800" b="1">
                <a:latin typeface="+mn-lt"/>
              </a:defRPr>
            </a:lvl2pPr>
            <a:lvl3pPr marL="0" indent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800" b="1">
                <a:latin typeface="+mn-lt"/>
              </a:defRPr>
            </a:lvl3pPr>
            <a:lvl4pPr marL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800" b="1">
                <a:latin typeface="+mn-lt"/>
              </a:defRPr>
            </a:lvl4pPr>
            <a:lvl5pPr marL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800" b="1">
                <a:latin typeface="+mn-lt"/>
              </a:defRPr>
            </a:lvl5pPr>
            <a:lvl6pPr marL="0" indent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800" b="1">
                <a:latin typeface="+mn-lt"/>
              </a:defRPr>
            </a:lvl6pPr>
            <a:lvl7pPr marL="0" indent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800" b="1">
                <a:latin typeface="+mn-lt"/>
              </a:defRPr>
            </a:lvl7pPr>
            <a:lvl8pPr marL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800" b="1">
                <a:latin typeface="+mn-lt"/>
              </a:defRPr>
            </a:lvl8pPr>
            <a:lvl9pPr marL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800" b="1">
                <a:latin typeface="+mn-lt"/>
              </a:defRPr>
            </a:lvl9pPr>
          </a:lstStyle>
          <a:p>
            <a:pPr lvl="0"/>
            <a:r>
              <a:rPr lang="pl-PL"/>
              <a:t>Imię nazwisko</a:t>
            </a:r>
          </a:p>
        </p:txBody>
      </p:sp>
      <p:sp>
        <p:nvSpPr>
          <p:cNvPr id="3" name="Symbol zastępczy obrazu 7">
            <a:extLst>
              <a:ext uri="{FF2B5EF4-FFF2-40B4-BE49-F238E27FC236}">
                <a16:creationId xmlns:a16="http://schemas.microsoft.com/office/drawing/2014/main" id="{7BD2AEC2-5036-B769-70AF-3D4A5BD3DE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64104" y="2474988"/>
            <a:ext cx="1692000" cy="1692000"/>
          </a:xfrm>
          <a:prstGeom prst="ellipse">
            <a:avLst/>
          </a:prstGeom>
          <a:solidFill>
            <a:srgbClr val="F1F1F1"/>
          </a:solidFill>
        </p:spPr>
        <p:txBody>
          <a:bodyPr bIns="720000" anchor="ctr" anchorCtr="0"/>
          <a:lstStyle>
            <a:lvl1pPr algn="ctr">
              <a:defRPr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/>
              <a:t>Obraz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7BA9D83A-F570-3999-79B5-490F0E7334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6588" y="3320988"/>
            <a:ext cx="3456036" cy="684076"/>
          </a:xfrm>
        </p:spPr>
        <p:txBody>
          <a:bodyPr anchor="t"/>
          <a:lstStyle>
            <a:lvl1pPr marL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400" b="1">
                <a:latin typeface="+mj-lt"/>
              </a:defRPr>
            </a:lvl1pPr>
            <a:lvl2pPr marL="0" indent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400" b="0">
                <a:latin typeface="+mj-lt"/>
              </a:defRPr>
            </a:lvl2pPr>
            <a:lvl3pPr marL="0" indent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400" b="0">
                <a:latin typeface="+mn-lt"/>
              </a:defRPr>
            </a:lvl3pPr>
            <a:lvl4pPr marL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400" b="0">
                <a:latin typeface="+mn-lt"/>
              </a:defRPr>
            </a:lvl4pPr>
            <a:lvl5pPr marL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400" b="0">
                <a:latin typeface="+mn-lt"/>
              </a:defRPr>
            </a:lvl5pPr>
            <a:lvl6pPr marL="0" indent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400" b="0">
                <a:latin typeface="+mn-lt"/>
              </a:defRPr>
            </a:lvl6pPr>
            <a:lvl7pPr marL="0" indent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400" b="0">
                <a:latin typeface="+mn-lt"/>
              </a:defRPr>
            </a:lvl7pPr>
            <a:lvl8pPr marL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400" b="0">
                <a:latin typeface="+mn-lt"/>
              </a:defRPr>
            </a:lvl8pPr>
            <a:lvl9pPr marL="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20000" algn="l"/>
              </a:tabLst>
              <a:defRPr sz="1400" b="0">
                <a:latin typeface="+mn-lt"/>
              </a:defRPr>
            </a:lvl9pPr>
          </a:lstStyle>
          <a:p>
            <a:pPr lvl="0"/>
            <a:r>
              <a:rPr lang="pl-PL"/>
              <a:t>Stanowisko </a:t>
            </a:r>
          </a:p>
          <a:p>
            <a:pPr lvl="1"/>
            <a:r>
              <a:rPr lang="pl-PL"/>
              <a:t>Drugi poziom</a:t>
            </a:r>
          </a:p>
          <a:p>
            <a:pPr lvl="1"/>
            <a:r>
              <a:rPr lang="pl-PL"/>
              <a:t>Trzeci poziom</a:t>
            </a:r>
          </a:p>
        </p:txBody>
      </p:sp>
      <p:grpSp>
        <p:nvGrpSpPr>
          <p:cNvPr id="7" name="!!Infobox04">
            <a:extLst>
              <a:ext uri="{FF2B5EF4-FFF2-40B4-BE49-F238E27FC236}">
                <a16:creationId xmlns:a16="http://schemas.microsoft.com/office/drawing/2014/main" id="{F77AE78F-1247-F2AC-F826-5B1B78D7E6A7}"/>
              </a:ext>
            </a:extLst>
          </p:cNvPr>
          <p:cNvGrpSpPr>
            <a:grpSpLocks/>
          </p:cNvGrpSpPr>
          <p:nvPr userDrawn="1"/>
        </p:nvGrpSpPr>
        <p:grpSpPr>
          <a:xfrm>
            <a:off x="-1356828" y="1628800"/>
            <a:ext cx="1260140" cy="1548172"/>
            <a:chOff x="-1968896" y="1635611"/>
            <a:chExt cx="1260140" cy="1548172"/>
          </a:xfrm>
        </p:grpSpPr>
        <p:sp>
          <p:nvSpPr>
            <p:cNvPr id="8" name="Textplatzhalter 2">
              <a:extLst>
                <a:ext uri="{FF2B5EF4-FFF2-40B4-BE49-F238E27FC236}">
                  <a16:creationId xmlns:a16="http://schemas.microsoft.com/office/drawing/2014/main" id="{13A481B9-CCA6-E934-977F-15BBF3067E4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-1968896" y="1635611"/>
              <a:ext cx="1260140" cy="1548172"/>
            </a:xfrm>
            <a:prstGeom prst="rect">
              <a:avLst/>
            </a:prstGeom>
            <a:solidFill>
              <a:srgbClr val="FF8F1C"/>
            </a:solidFill>
          </p:spPr>
          <p:txBody>
            <a:bodyPr vert="horz" lIns="144000" tIns="144000" rIns="144000" bIns="144000" rtlCol="0">
              <a:noAutofit/>
            </a:bodyPr>
            <a:lstStyle>
              <a:lvl1pPr lvl="0" indent="0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FontTx/>
                <a:buNone/>
                <a:tabLst>
                  <a:tab pos="990600" algn="l"/>
                </a:tabLst>
                <a:defRPr lang="pl-PL" sz="1400">
                  <a:effectLst/>
                  <a:latin typeface="Neris Light" panose="00000400000000000000" pitchFamily="50" charset="0"/>
                </a:defRPr>
              </a:lvl1pPr>
              <a:lvl2pPr marL="180000" lvl="1" indent="-180000">
                <a:lnSpc>
                  <a:spcPct val="90000"/>
                </a:lnSpc>
                <a:spcBef>
                  <a:spcPts val="600"/>
                </a:spcBef>
                <a:spcAft>
                  <a:spcPts val="200"/>
                </a:spcAft>
                <a:buFontTx/>
                <a:buBlip>
                  <a:blip r:embed="rId3"/>
                </a:buBlip>
                <a:defRPr lang="de-DE" sz="1400">
                  <a:effectLst/>
                  <a:latin typeface="Neris Light" panose="00000400000000000000" pitchFamily="50" charset="0"/>
                </a:defRPr>
              </a:lvl2pPr>
              <a:lvl3pPr marL="360000" lvl="2" indent="-1800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FontTx/>
                <a:buBlip>
                  <a:blip r:embed="rId3"/>
                </a:buBlip>
                <a:defRPr lang="pl-PL" sz="1400">
                  <a:effectLst/>
                  <a:latin typeface="Neris Light" panose="00000400000000000000" pitchFamily="50" charset="0"/>
                </a:defRPr>
              </a:lvl3pPr>
              <a:lvl4pPr marL="540000" lvl="3" indent="-180000">
                <a:lnSpc>
                  <a:spcPct val="90000"/>
                </a:lnSpc>
                <a:spcBef>
                  <a:spcPts val="300"/>
                </a:spcBef>
                <a:spcAft>
                  <a:spcPts val="200"/>
                </a:spcAft>
                <a:buFontTx/>
                <a:buBlip>
                  <a:blip r:embed="rId3"/>
                </a:buBlip>
                <a:defRPr lang="de-DE" sz="1400">
                  <a:effectLst/>
                  <a:latin typeface="Neris Light" panose="00000400000000000000" pitchFamily="50" charset="0"/>
                </a:defRPr>
              </a:lvl4pPr>
              <a:lvl5pPr marL="720000" lvl="4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>
                  <a:effectLst/>
                  <a:latin typeface="Neris Light" panose="00000400000000000000" pitchFamily="50" charset="0"/>
                </a:defRPr>
              </a:lvl5pPr>
              <a:lvl6pPr marL="720000" lvl="5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6pPr>
              <a:lvl7pPr marL="720000" lvl="6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7pPr>
              <a:lvl8pPr marL="720000" lvl="7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8pPr>
              <a:lvl9pPr marL="720000" lvl="8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9pPr>
            </a:lstStyle>
            <a:p>
              <a:r>
                <a:rPr lang="pl-PL" sz="1000">
                  <a:solidFill>
                    <a:schemeClr val="bg1"/>
                  </a:solidFill>
                  <a:latin typeface="+mj-lt"/>
                </a:rPr>
                <a:t>Uwaga!</a:t>
              </a:r>
            </a:p>
            <a:p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Aby przełączać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się między poziomami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tekstu, kliknij ikonę</a:t>
              </a:r>
            </a:p>
            <a:p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na karcie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„Narzędzia główne".</a:t>
              </a:r>
            </a:p>
          </p:txBody>
        </p:sp>
        <p:pic>
          <p:nvPicPr>
            <p:cNvPr id="9" name="Obraz 246">
              <a:extLst>
                <a:ext uri="{FF2B5EF4-FFF2-40B4-BE49-F238E27FC236}">
                  <a16:creationId xmlns:a16="http://schemas.microsoft.com/office/drawing/2014/main" id="{FA5D00B1-A190-3146-C7E7-924F5ED82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24879" y="2499707"/>
              <a:ext cx="432048" cy="253118"/>
            </a:xfrm>
            <a:prstGeom prst="rect">
              <a:avLst/>
            </a:prstGeom>
          </p:spPr>
        </p:pic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E61EDF67-4362-D7CA-AAF7-DB4D7DF691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3793" y="224127"/>
            <a:ext cx="1438781" cy="79254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1567077E-416D-4AEC-BE5B-53F3DA3691D3}"/>
              </a:ext>
            </a:extLst>
          </p:cNvPr>
          <p:cNvSpPr/>
          <p:nvPr userDrawn="1"/>
        </p:nvSpPr>
        <p:spPr>
          <a:xfrm>
            <a:off x="1307029" y="1219273"/>
            <a:ext cx="3733458" cy="3954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pl-PL" sz="2800" b="0">
                <a:solidFill>
                  <a:schemeClr val="tx1"/>
                </a:solidFill>
                <a:latin typeface="+mj-lt"/>
              </a:rPr>
              <a:t>Wizja Beyond.pl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CCF4071-F335-4265-434E-E95C5858E3F1}"/>
              </a:ext>
            </a:extLst>
          </p:cNvPr>
          <p:cNvSpPr txBox="1"/>
          <p:nvPr userDrawn="1"/>
        </p:nvSpPr>
        <p:spPr>
          <a:xfrm>
            <a:off x="1269461" y="1833748"/>
            <a:ext cx="3733459" cy="25562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pl-PL" sz="1400">
                <a:latin typeface="+mn-lt"/>
              </a:rPr>
              <a:t>Dostarczając wysokowydajne oraz zasilane energią odnawialną usługi kolokacji i mocy obliczeniowej, odważnie wspieramy wizjonerów jutra.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pl-PL" sz="1400">
                <a:latin typeface="+mn-lt"/>
              </a:rPr>
              <a:t>Przekształcamy tradycyjne centra danych w Fabryki AI, aby pomagać w rozwoju innowacji – w sposób zrównoważony, bezpieczny, suwerenny i na dużą skalę.Beyond.pl to pierwszy w Europie Środkowo-Wschodniej operator data </a:t>
            </a:r>
            <a:r>
              <a:rPr lang="pl-PL" sz="1400" err="1">
                <a:latin typeface="+mn-lt"/>
              </a:rPr>
              <a:t>center</a:t>
            </a:r>
            <a:r>
              <a:rPr lang="pl-PL" sz="1400">
                <a:latin typeface="+mn-lt"/>
              </a:rPr>
              <a:t> świadczący wysokowydajne, skalowalne usługi IT na potrzeby sztucznej inteligencji, przetwarzania w chmurze i obciążeń korporacyjnych. Dostarczamy ekosystem usług i rozwiązań wspierający rozwój projektów AI.</a:t>
            </a:r>
          </a:p>
        </p:txBody>
      </p:sp>
    </p:spTree>
    <p:extLst>
      <p:ext uri="{BB962C8B-B14F-4D97-AF65-F5344CB8AC3E}">
        <p14:creationId xmlns:p14="http://schemas.microsoft.com/office/powerpoint/2010/main" val="159323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0921BF-1844-C7EC-7CFB-1B5F7A5BA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Tytuł slajdu – Beyond 24pkt., czarny</a:t>
            </a:r>
          </a:p>
        </p:txBody>
      </p:sp>
    </p:spTree>
    <p:extLst>
      <p:ext uri="{BB962C8B-B14F-4D97-AF65-F5344CB8AC3E}">
        <p14:creationId xmlns:p14="http://schemas.microsoft.com/office/powerpoint/2010/main" val="891687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|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964A4D6-BCD1-EA84-56FF-DAED518DD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Tytuł slajdu – Beyond 24pkt., czarny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08CBD9F-FF26-4F62-7063-644C9E0632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375" y="1196975"/>
            <a:ext cx="5400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Tekst podstawowy – Calibri 16pkt., czarny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 – Beyond 18pkt., czarny</a:t>
            </a:r>
          </a:p>
          <a:p>
            <a:pPr lvl="4"/>
            <a:r>
              <a:rPr lang="pl-PL"/>
              <a:t>Tekst podstawowy – Calibri 16pkt., czarny</a:t>
            </a:r>
          </a:p>
          <a:p>
            <a:pPr lvl="5"/>
            <a:r>
              <a:rPr lang="pl-PL"/>
              <a:t>Szósty poziom</a:t>
            </a:r>
          </a:p>
          <a:p>
            <a:pPr lvl="6"/>
            <a:r>
              <a:rPr lang="pl-PL"/>
              <a:t>Siódmy poziom</a:t>
            </a:r>
          </a:p>
          <a:p>
            <a:pPr lvl="7"/>
            <a:r>
              <a:rPr lang="pl-PL"/>
              <a:t>Ósmy poziom</a:t>
            </a:r>
          </a:p>
          <a:p>
            <a:pPr lvl="8"/>
            <a:r>
              <a:rPr lang="pl-PL"/>
              <a:t>Dziewiąty poziom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C490EA68-8364-CD05-1C69-4E83291C5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22094" y="6339997"/>
            <a:ext cx="378696" cy="3088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EA1CCC-01AB-48DE-9481-11FEACD939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2AE5C6-C988-E8EB-1092-1749778413D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12024" y="1196975"/>
            <a:ext cx="5400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Tekst podstawowy – Calibri 16pkt., czarny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 – Beyond 18pkt., czarny</a:t>
            </a:r>
          </a:p>
          <a:p>
            <a:pPr lvl="4"/>
            <a:r>
              <a:rPr lang="pl-PL"/>
              <a:t>Tekst podstawowy – Calibri 16pkt., czarny</a:t>
            </a:r>
          </a:p>
          <a:p>
            <a:pPr lvl="5"/>
            <a:r>
              <a:rPr lang="pl-PL"/>
              <a:t>Szósty poziom</a:t>
            </a:r>
          </a:p>
          <a:p>
            <a:pPr lvl="6"/>
            <a:r>
              <a:rPr lang="pl-PL"/>
              <a:t>Siódmy poziom</a:t>
            </a:r>
          </a:p>
          <a:p>
            <a:pPr lvl="7"/>
            <a:r>
              <a:rPr lang="pl-PL"/>
              <a:t>Ósmy poziom</a:t>
            </a:r>
          </a:p>
          <a:p>
            <a:pPr lvl="8"/>
            <a:r>
              <a:rPr lang="pl-PL"/>
              <a:t>Dziewiąty poziom</a:t>
            </a:r>
          </a:p>
        </p:txBody>
      </p:sp>
      <p:grpSp>
        <p:nvGrpSpPr>
          <p:cNvPr id="5" name="!!Infobox04">
            <a:extLst>
              <a:ext uri="{FF2B5EF4-FFF2-40B4-BE49-F238E27FC236}">
                <a16:creationId xmlns:a16="http://schemas.microsoft.com/office/drawing/2014/main" id="{D7D62C64-5BEC-ECEC-4E49-5430B232AAC3}"/>
              </a:ext>
            </a:extLst>
          </p:cNvPr>
          <p:cNvGrpSpPr>
            <a:grpSpLocks/>
          </p:cNvGrpSpPr>
          <p:nvPr userDrawn="1"/>
        </p:nvGrpSpPr>
        <p:grpSpPr>
          <a:xfrm>
            <a:off x="-1356828" y="1628800"/>
            <a:ext cx="1260140" cy="1548172"/>
            <a:chOff x="-1968896" y="1635611"/>
            <a:chExt cx="1260140" cy="1548172"/>
          </a:xfrm>
        </p:grpSpPr>
        <p:sp>
          <p:nvSpPr>
            <p:cNvPr id="7" name="Textplatzhalter 2">
              <a:extLst>
                <a:ext uri="{FF2B5EF4-FFF2-40B4-BE49-F238E27FC236}">
                  <a16:creationId xmlns:a16="http://schemas.microsoft.com/office/drawing/2014/main" id="{4C2DFDC7-34FD-56FB-26C5-FF45F1E40E5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-1968896" y="1635611"/>
              <a:ext cx="1260140" cy="1548172"/>
            </a:xfrm>
            <a:prstGeom prst="rect">
              <a:avLst/>
            </a:prstGeom>
            <a:solidFill>
              <a:srgbClr val="FF8F1C"/>
            </a:solidFill>
          </p:spPr>
          <p:txBody>
            <a:bodyPr vert="horz" lIns="144000" tIns="144000" rIns="144000" bIns="144000" rtlCol="0">
              <a:noAutofit/>
            </a:bodyPr>
            <a:lstStyle>
              <a:lvl1pPr lvl="0" indent="0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FontTx/>
                <a:buNone/>
                <a:tabLst>
                  <a:tab pos="990600" algn="l"/>
                </a:tabLst>
                <a:defRPr lang="pl-PL" sz="1400">
                  <a:effectLst/>
                  <a:latin typeface="Neris Light" panose="00000400000000000000" pitchFamily="50" charset="0"/>
                </a:defRPr>
              </a:lvl1pPr>
              <a:lvl2pPr marL="180000" lvl="1" indent="-180000">
                <a:lnSpc>
                  <a:spcPct val="90000"/>
                </a:lnSpc>
                <a:spcBef>
                  <a:spcPts val="6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de-DE" sz="1400">
                  <a:effectLst/>
                  <a:latin typeface="Neris Light" panose="00000400000000000000" pitchFamily="50" charset="0"/>
                </a:defRPr>
              </a:lvl2pPr>
              <a:lvl3pPr marL="360000" lvl="2" indent="-1800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pl-PL" sz="1400">
                  <a:effectLst/>
                  <a:latin typeface="Neris Light" panose="00000400000000000000" pitchFamily="50" charset="0"/>
                </a:defRPr>
              </a:lvl3pPr>
              <a:lvl4pPr marL="540000" lvl="3" indent="-180000">
                <a:lnSpc>
                  <a:spcPct val="90000"/>
                </a:lnSpc>
                <a:spcBef>
                  <a:spcPts val="3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de-DE" sz="1400">
                  <a:effectLst/>
                  <a:latin typeface="Neris Light" panose="00000400000000000000" pitchFamily="50" charset="0"/>
                </a:defRPr>
              </a:lvl4pPr>
              <a:lvl5pPr marL="720000" lvl="4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>
                  <a:effectLst/>
                  <a:latin typeface="Neris Light" panose="00000400000000000000" pitchFamily="50" charset="0"/>
                </a:defRPr>
              </a:lvl5pPr>
              <a:lvl6pPr marL="720000" lvl="5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6pPr>
              <a:lvl7pPr marL="720000" lvl="6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7pPr>
              <a:lvl8pPr marL="720000" lvl="7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8pPr>
              <a:lvl9pPr marL="720000" lvl="8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9pPr>
            </a:lstStyle>
            <a:p>
              <a:r>
                <a:rPr lang="pl-PL" sz="1000">
                  <a:solidFill>
                    <a:schemeClr val="bg1"/>
                  </a:solidFill>
                  <a:latin typeface="+mj-lt"/>
                </a:rPr>
                <a:t>Uwaga!</a:t>
              </a:r>
            </a:p>
            <a:p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Aby przełączać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się między poziomami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tekstu, kliknij ikonę</a:t>
              </a:r>
            </a:p>
            <a:p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na karcie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„Narzędzia główne".</a:t>
              </a:r>
            </a:p>
          </p:txBody>
        </p:sp>
        <p:pic>
          <p:nvPicPr>
            <p:cNvPr id="9" name="Obraz 246">
              <a:extLst>
                <a:ext uri="{FF2B5EF4-FFF2-40B4-BE49-F238E27FC236}">
                  <a16:creationId xmlns:a16="http://schemas.microsoft.com/office/drawing/2014/main" id="{5AEA1BA3-1420-F94D-3189-8EA4BB937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24879" y="2499707"/>
              <a:ext cx="432048" cy="253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82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Light" type="title">
  <p:cSld name="Title Slide - Ligh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976653" y="3729441"/>
            <a:ext cx="75333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976803" y="2572161"/>
            <a:ext cx="7533300" cy="97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976653" y="4889316"/>
            <a:ext cx="2040300" cy="6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3"/>
          </p:nvPr>
        </p:nvSpPr>
        <p:spPr>
          <a:xfrm>
            <a:off x="3364778" y="4889316"/>
            <a:ext cx="2040300" cy="6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3" name="Google Shape;13;p2" title="rh-summit-connect-wordmark-2024-RGB_nodate.pn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59" y="763600"/>
            <a:ext cx="1767576" cy="140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ział |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B9C9082-472B-FCCC-4E8B-28FE17C676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FDF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9B397B-410E-2025-F901-CF1BC21E9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Tytuł slajdu – Beyond 24pkt., biały – dopuszczalne dwie linijki tekstu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050BA7-7996-B978-8042-DBECC6BD96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6237312"/>
            <a:ext cx="4494458" cy="4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|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964A4D6-BCD1-EA84-56FF-DAED518DD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Tytuł slajdu – Beyond 24pkt., czarny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08CBD9F-FF26-4F62-7063-644C9E0632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375" y="1196975"/>
            <a:ext cx="5400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Tekst podstawowy – Calibri 16pkt., czarny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 – Beyond 18pkt., czarny</a:t>
            </a:r>
          </a:p>
          <a:p>
            <a:pPr lvl="4"/>
            <a:r>
              <a:rPr lang="pl-PL"/>
              <a:t>Tekst podstawowy – Calibri 16pkt., czarny</a:t>
            </a:r>
          </a:p>
          <a:p>
            <a:pPr lvl="5"/>
            <a:r>
              <a:rPr lang="pl-PL"/>
              <a:t>Szósty poziom</a:t>
            </a:r>
          </a:p>
          <a:p>
            <a:pPr lvl="6"/>
            <a:r>
              <a:rPr lang="pl-PL"/>
              <a:t>Siódmy poziom</a:t>
            </a:r>
          </a:p>
          <a:p>
            <a:pPr lvl="7"/>
            <a:r>
              <a:rPr lang="pl-PL"/>
              <a:t>Ósmy poziom</a:t>
            </a:r>
          </a:p>
          <a:p>
            <a:pPr lvl="8"/>
            <a:r>
              <a:rPr lang="pl-PL"/>
              <a:t>Dziewiąty poziom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C490EA68-8364-CD05-1C69-4E83291C5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22094" y="6339997"/>
            <a:ext cx="378696" cy="3088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EA1CCC-01AB-48DE-9481-11FEACD939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2AE5C6-C988-E8EB-1092-1749778413D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12024" y="1196975"/>
            <a:ext cx="5400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Tekst podstawowy – Calibri 16pkt., czarny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 – Beyond 18pkt., czarny</a:t>
            </a:r>
          </a:p>
          <a:p>
            <a:pPr lvl="4"/>
            <a:r>
              <a:rPr lang="pl-PL"/>
              <a:t>Tekst podstawowy – Calibri 16pkt., czarny</a:t>
            </a:r>
          </a:p>
          <a:p>
            <a:pPr lvl="5"/>
            <a:r>
              <a:rPr lang="pl-PL"/>
              <a:t>Szósty poziom</a:t>
            </a:r>
          </a:p>
          <a:p>
            <a:pPr lvl="6"/>
            <a:r>
              <a:rPr lang="pl-PL"/>
              <a:t>Siódmy poziom</a:t>
            </a:r>
          </a:p>
          <a:p>
            <a:pPr lvl="7"/>
            <a:r>
              <a:rPr lang="pl-PL"/>
              <a:t>Ósmy poziom</a:t>
            </a:r>
          </a:p>
          <a:p>
            <a:pPr lvl="8"/>
            <a:r>
              <a:rPr lang="pl-PL"/>
              <a:t>Dziewiąty poziom</a:t>
            </a:r>
          </a:p>
        </p:txBody>
      </p:sp>
      <p:grpSp>
        <p:nvGrpSpPr>
          <p:cNvPr id="5" name="!!Infobox04">
            <a:extLst>
              <a:ext uri="{FF2B5EF4-FFF2-40B4-BE49-F238E27FC236}">
                <a16:creationId xmlns:a16="http://schemas.microsoft.com/office/drawing/2014/main" id="{D7D62C64-5BEC-ECEC-4E49-5430B232AAC3}"/>
              </a:ext>
            </a:extLst>
          </p:cNvPr>
          <p:cNvGrpSpPr>
            <a:grpSpLocks/>
          </p:cNvGrpSpPr>
          <p:nvPr userDrawn="1"/>
        </p:nvGrpSpPr>
        <p:grpSpPr>
          <a:xfrm>
            <a:off x="-1356828" y="1628800"/>
            <a:ext cx="1260140" cy="1548172"/>
            <a:chOff x="-1968896" y="1635611"/>
            <a:chExt cx="1260140" cy="1548172"/>
          </a:xfrm>
        </p:grpSpPr>
        <p:sp>
          <p:nvSpPr>
            <p:cNvPr id="7" name="Textplatzhalter 2">
              <a:extLst>
                <a:ext uri="{FF2B5EF4-FFF2-40B4-BE49-F238E27FC236}">
                  <a16:creationId xmlns:a16="http://schemas.microsoft.com/office/drawing/2014/main" id="{4C2DFDC7-34FD-56FB-26C5-FF45F1E40E5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-1968896" y="1635611"/>
              <a:ext cx="1260140" cy="1548172"/>
            </a:xfrm>
            <a:prstGeom prst="rect">
              <a:avLst/>
            </a:prstGeom>
            <a:solidFill>
              <a:srgbClr val="FF8F1C"/>
            </a:solidFill>
          </p:spPr>
          <p:txBody>
            <a:bodyPr vert="horz" lIns="144000" tIns="144000" rIns="144000" bIns="144000" rtlCol="0">
              <a:noAutofit/>
            </a:bodyPr>
            <a:lstStyle>
              <a:lvl1pPr lvl="0" indent="0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FontTx/>
                <a:buNone/>
                <a:tabLst>
                  <a:tab pos="990600" algn="l"/>
                </a:tabLst>
                <a:defRPr lang="pl-PL" sz="1400">
                  <a:effectLst/>
                  <a:latin typeface="Neris Light" panose="00000400000000000000" pitchFamily="50" charset="0"/>
                </a:defRPr>
              </a:lvl1pPr>
              <a:lvl2pPr marL="180000" lvl="1" indent="-180000">
                <a:lnSpc>
                  <a:spcPct val="90000"/>
                </a:lnSpc>
                <a:spcBef>
                  <a:spcPts val="6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de-DE" sz="1400">
                  <a:effectLst/>
                  <a:latin typeface="Neris Light" panose="00000400000000000000" pitchFamily="50" charset="0"/>
                </a:defRPr>
              </a:lvl2pPr>
              <a:lvl3pPr marL="360000" lvl="2" indent="-1800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pl-PL" sz="1400">
                  <a:effectLst/>
                  <a:latin typeface="Neris Light" panose="00000400000000000000" pitchFamily="50" charset="0"/>
                </a:defRPr>
              </a:lvl3pPr>
              <a:lvl4pPr marL="540000" lvl="3" indent="-180000">
                <a:lnSpc>
                  <a:spcPct val="90000"/>
                </a:lnSpc>
                <a:spcBef>
                  <a:spcPts val="3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de-DE" sz="1400">
                  <a:effectLst/>
                  <a:latin typeface="Neris Light" panose="00000400000000000000" pitchFamily="50" charset="0"/>
                </a:defRPr>
              </a:lvl4pPr>
              <a:lvl5pPr marL="720000" lvl="4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>
                  <a:effectLst/>
                  <a:latin typeface="Neris Light" panose="00000400000000000000" pitchFamily="50" charset="0"/>
                </a:defRPr>
              </a:lvl5pPr>
              <a:lvl6pPr marL="720000" lvl="5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6pPr>
              <a:lvl7pPr marL="720000" lvl="6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7pPr>
              <a:lvl8pPr marL="720000" lvl="7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8pPr>
              <a:lvl9pPr marL="720000" lvl="8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9pPr>
            </a:lstStyle>
            <a:p>
              <a:r>
                <a:rPr lang="pl-PL" sz="1000">
                  <a:solidFill>
                    <a:schemeClr val="bg1"/>
                  </a:solidFill>
                  <a:latin typeface="+mj-lt"/>
                </a:rPr>
                <a:t>Uwaga!</a:t>
              </a:r>
            </a:p>
            <a:p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Aby przełączać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się między poziomami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tekstu, kliknij ikonę</a:t>
              </a:r>
            </a:p>
            <a:p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na karcie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„Narzędzia główne".</a:t>
              </a:r>
            </a:p>
          </p:txBody>
        </p:sp>
        <p:pic>
          <p:nvPicPr>
            <p:cNvPr id="9" name="Obraz 246">
              <a:extLst>
                <a:ext uri="{FF2B5EF4-FFF2-40B4-BE49-F238E27FC236}">
                  <a16:creationId xmlns:a16="http://schemas.microsoft.com/office/drawing/2014/main" id="{5AEA1BA3-1420-F94D-3189-8EA4BB937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24879" y="2499707"/>
              <a:ext cx="432048" cy="253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82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, tytuł i zawartość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964A4D6-BCD1-EA84-56FF-DAED518DD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672"/>
            <a:ext cx="5400675" cy="576000"/>
          </a:xfrm>
        </p:spPr>
        <p:txBody>
          <a:bodyPr/>
          <a:lstStyle/>
          <a:p>
            <a:r>
              <a:rPr lang="pl-PL"/>
              <a:t>Tytuł slajdu – Beyond 24pkt., czarny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08CBD9F-FF26-4F62-7063-644C9E0632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375" y="1196975"/>
            <a:ext cx="5400725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Tekst podstawowy – Calibri 16pkt., czarny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 – Beyond 18pkt., czarny</a:t>
            </a:r>
          </a:p>
          <a:p>
            <a:pPr lvl="4"/>
            <a:r>
              <a:rPr lang="pl-PL"/>
              <a:t>Tekst podstawowy – Calibri 16pkt., czarny</a:t>
            </a:r>
          </a:p>
          <a:p>
            <a:pPr lvl="5"/>
            <a:r>
              <a:rPr lang="pl-PL"/>
              <a:t>Szósty poziom</a:t>
            </a:r>
          </a:p>
          <a:p>
            <a:pPr lvl="6"/>
            <a:r>
              <a:rPr lang="pl-PL"/>
              <a:t>Siódmy poziom</a:t>
            </a:r>
          </a:p>
          <a:p>
            <a:pPr lvl="7"/>
            <a:r>
              <a:rPr lang="pl-PL"/>
              <a:t>Ósmy poziom</a:t>
            </a:r>
          </a:p>
          <a:p>
            <a:pPr lvl="8"/>
            <a:r>
              <a:rPr lang="pl-PL"/>
              <a:t>Dziewiąty poziom</a:t>
            </a:r>
          </a:p>
        </p:txBody>
      </p:sp>
      <p:sp>
        <p:nvSpPr>
          <p:cNvPr id="2" name="Symbol zastępczy obrazu 7">
            <a:extLst>
              <a:ext uri="{FF2B5EF4-FFF2-40B4-BE49-F238E27FC236}">
                <a16:creationId xmlns:a16="http://schemas.microsoft.com/office/drawing/2014/main" id="{96625C52-F369-EB1F-845B-50A9C5FCCD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1900" y="0"/>
            <a:ext cx="5880100" cy="6858000"/>
          </a:xfrm>
          <a:solidFill>
            <a:srgbClr val="F1F1F1"/>
          </a:solidFill>
        </p:spPr>
        <p:txBody>
          <a:bodyPr bIns="720000" anchor="ctr" anchorCtr="0"/>
          <a:lstStyle>
            <a:lvl1pPr algn="ctr">
              <a:defRPr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/>
              <a:t>Obraz</a:t>
            </a:r>
          </a:p>
        </p:txBody>
      </p:sp>
      <p:grpSp>
        <p:nvGrpSpPr>
          <p:cNvPr id="5" name="!!Infobox04">
            <a:extLst>
              <a:ext uri="{FF2B5EF4-FFF2-40B4-BE49-F238E27FC236}">
                <a16:creationId xmlns:a16="http://schemas.microsoft.com/office/drawing/2014/main" id="{E8CE1FA5-7BC8-07CA-0CBC-9F5EE78F2C9D}"/>
              </a:ext>
            </a:extLst>
          </p:cNvPr>
          <p:cNvGrpSpPr>
            <a:grpSpLocks/>
          </p:cNvGrpSpPr>
          <p:nvPr userDrawn="1"/>
        </p:nvGrpSpPr>
        <p:grpSpPr>
          <a:xfrm>
            <a:off x="-1356828" y="1628800"/>
            <a:ext cx="1260140" cy="1548172"/>
            <a:chOff x="-1968896" y="1635611"/>
            <a:chExt cx="1260140" cy="1548172"/>
          </a:xfrm>
        </p:grpSpPr>
        <p:sp>
          <p:nvSpPr>
            <p:cNvPr id="7" name="Textplatzhalter 2">
              <a:extLst>
                <a:ext uri="{FF2B5EF4-FFF2-40B4-BE49-F238E27FC236}">
                  <a16:creationId xmlns:a16="http://schemas.microsoft.com/office/drawing/2014/main" id="{FE408F37-1D3B-A189-9E8F-FE352851E49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-1968896" y="1635611"/>
              <a:ext cx="1260140" cy="1548172"/>
            </a:xfrm>
            <a:prstGeom prst="rect">
              <a:avLst/>
            </a:prstGeom>
            <a:solidFill>
              <a:srgbClr val="FF8F1C"/>
            </a:solidFill>
          </p:spPr>
          <p:txBody>
            <a:bodyPr vert="horz" lIns="144000" tIns="144000" rIns="144000" bIns="144000" rtlCol="0">
              <a:noAutofit/>
            </a:bodyPr>
            <a:lstStyle>
              <a:lvl1pPr lvl="0" indent="0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FontTx/>
                <a:buNone/>
                <a:tabLst>
                  <a:tab pos="990600" algn="l"/>
                </a:tabLst>
                <a:defRPr lang="pl-PL" sz="1400">
                  <a:effectLst/>
                  <a:latin typeface="Neris Light" panose="00000400000000000000" pitchFamily="50" charset="0"/>
                </a:defRPr>
              </a:lvl1pPr>
              <a:lvl2pPr marL="180000" lvl="1" indent="-180000">
                <a:lnSpc>
                  <a:spcPct val="90000"/>
                </a:lnSpc>
                <a:spcBef>
                  <a:spcPts val="6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de-DE" sz="1400">
                  <a:effectLst/>
                  <a:latin typeface="Neris Light" panose="00000400000000000000" pitchFamily="50" charset="0"/>
                </a:defRPr>
              </a:lvl2pPr>
              <a:lvl3pPr marL="360000" lvl="2" indent="-1800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pl-PL" sz="1400">
                  <a:effectLst/>
                  <a:latin typeface="Neris Light" panose="00000400000000000000" pitchFamily="50" charset="0"/>
                </a:defRPr>
              </a:lvl3pPr>
              <a:lvl4pPr marL="540000" lvl="3" indent="-180000">
                <a:lnSpc>
                  <a:spcPct val="90000"/>
                </a:lnSpc>
                <a:spcBef>
                  <a:spcPts val="3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de-DE" sz="1400">
                  <a:effectLst/>
                  <a:latin typeface="Neris Light" panose="00000400000000000000" pitchFamily="50" charset="0"/>
                </a:defRPr>
              </a:lvl4pPr>
              <a:lvl5pPr marL="720000" lvl="4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>
                  <a:effectLst/>
                  <a:latin typeface="Neris Light" panose="00000400000000000000" pitchFamily="50" charset="0"/>
                </a:defRPr>
              </a:lvl5pPr>
              <a:lvl6pPr marL="720000" lvl="5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6pPr>
              <a:lvl7pPr marL="720000" lvl="6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7pPr>
              <a:lvl8pPr marL="720000" lvl="7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8pPr>
              <a:lvl9pPr marL="720000" lvl="8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9pPr>
            </a:lstStyle>
            <a:p>
              <a:r>
                <a:rPr lang="pl-PL" sz="1000">
                  <a:solidFill>
                    <a:schemeClr val="bg1"/>
                  </a:solidFill>
                  <a:latin typeface="+mj-lt"/>
                </a:rPr>
                <a:t>Uwaga!</a:t>
              </a:r>
            </a:p>
            <a:p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Aby przełączać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się między poziomami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tekstu, kliknij ikonę</a:t>
              </a:r>
            </a:p>
            <a:p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na karcie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„Narzędzia główne".</a:t>
              </a:r>
            </a:p>
          </p:txBody>
        </p:sp>
        <p:pic>
          <p:nvPicPr>
            <p:cNvPr id="8" name="Obraz 246">
              <a:extLst>
                <a:ext uri="{FF2B5EF4-FFF2-40B4-BE49-F238E27FC236}">
                  <a16:creationId xmlns:a16="http://schemas.microsoft.com/office/drawing/2014/main" id="{FECE70D1-E4EA-04F7-B338-E24E06DA3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24879" y="2499707"/>
              <a:ext cx="432048" cy="253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380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964A4D6-BCD1-EA84-56FF-DAED518DD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Tytuł slajdu – Beyond 24pkt., czarny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08CBD9F-FF26-4F62-7063-644C9E0632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375" y="1196752"/>
            <a:ext cx="11233199" cy="47531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Tekst podstawowy – Calibri 16pkt., czarny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 – Beyond 18pkt., czarny</a:t>
            </a:r>
          </a:p>
          <a:p>
            <a:pPr lvl="4"/>
            <a:r>
              <a:rPr lang="pl-PL"/>
              <a:t>Tekst podstawowy – Calibri 16pkt., czarny</a:t>
            </a:r>
          </a:p>
          <a:p>
            <a:pPr lvl="5"/>
            <a:r>
              <a:rPr lang="pl-PL"/>
              <a:t>Szósty poziom</a:t>
            </a:r>
          </a:p>
          <a:p>
            <a:pPr lvl="6"/>
            <a:r>
              <a:rPr lang="pl-PL"/>
              <a:t>Siódmy poziom</a:t>
            </a:r>
          </a:p>
          <a:p>
            <a:pPr lvl="7"/>
            <a:r>
              <a:rPr lang="pl-PL"/>
              <a:t>Ósmy poziom</a:t>
            </a:r>
          </a:p>
          <a:p>
            <a:pPr lvl="8"/>
            <a:r>
              <a:rPr lang="pl-PL"/>
              <a:t>Dziewiąty poziom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C490EA68-8364-CD05-1C69-4E83291C5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22094" y="6339997"/>
            <a:ext cx="378696" cy="3088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EA1CCC-01AB-48DE-9481-11FEACD939F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3" name="!!Infobox04">
            <a:extLst>
              <a:ext uri="{FF2B5EF4-FFF2-40B4-BE49-F238E27FC236}">
                <a16:creationId xmlns:a16="http://schemas.microsoft.com/office/drawing/2014/main" id="{CF8B8536-E0C5-62AC-EA4F-4DD6F5FDA319}"/>
              </a:ext>
            </a:extLst>
          </p:cNvPr>
          <p:cNvGrpSpPr>
            <a:grpSpLocks/>
          </p:cNvGrpSpPr>
          <p:nvPr userDrawn="1"/>
        </p:nvGrpSpPr>
        <p:grpSpPr>
          <a:xfrm>
            <a:off x="-1356828" y="1628800"/>
            <a:ext cx="1260140" cy="1548172"/>
            <a:chOff x="-1968896" y="1635611"/>
            <a:chExt cx="1260140" cy="1548172"/>
          </a:xfrm>
        </p:grpSpPr>
        <p:sp>
          <p:nvSpPr>
            <p:cNvPr id="5" name="Textplatzhalter 2">
              <a:extLst>
                <a:ext uri="{FF2B5EF4-FFF2-40B4-BE49-F238E27FC236}">
                  <a16:creationId xmlns:a16="http://schemas.microsoft.com/office/drawing/2014/main" id="{132BE322-C36B-F51F-E7ED-D40C19D12D2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-1968896" y="1635611"/>
              <a:ext cx="1260140" cy="1548172"/>
            </a:xfrm>
            <a:prstGeom prst="rect">
              <a:avLst/>
            </a:prstGeom>
            <a:solidFill>
              <a:srgbClr val="FF8F1C"/>
            </a:solidFill>
          </p:spPr>
          <p:txBody>
            <a:bodyPr vert="horz" lIns="144000" tIns="144000" rIns="144000" bIns="144000" rtlCol="0">
              <a:noAutofit/>
            </a:bodyPr>
            <a:lstStyle>
              <a:lvl1pPr lvl="0" indent="0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FontTx/>
                <a:buNone/>
                <a:tabLst>
                  <a:tab pos="990600" algn="l"/>
                </a:tabLst>
                <a:defRPr lang="pl-PL" sz="1400">
                  <a:effectLst/>
                  <a:latin typeface="Neris Light" panose="00000400000000000000" pitchFamily="50" charset="0"/>
                </a:defRPr>
              </a:lvl1pPr>
              <a:lvl2pPr marL="180000" lvl="1" indent="-180000">
                <a:lnSpc>
                  <a:spcPct val="90000"/>
                </a:lnSpc>
                <a:spcBef>
                  <a:spcPts val="6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de-DE" sz="1400">
                  <a:effectLst/>
                  <a:latin typeface="Neris Light" panose="00000400000000000000" pitchFamily="50" charset="0"/>
                </a:defRPr>
              </a:lvl2pPr>
              <a:lvl3pPr marL="360000" lvl="2" indent="-1800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pl-PL" sz="1400">
                  <a:effectLst/>
                  <a:latin typeface="Neris Light" panose="00000400000000000000" pitchFamily="50" charset="0"/>
                </a:defRPr>
              </a:lvl3pPr>
              <a:lvl4pPr marL="540000" lvl="3" indent="-180000">
                <a:lnSpc>
                  <a:spcPct val="90000"/>
                </a:lnSpc>
                <a:spcBef>
                  <a:spcPts val="3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de-DE" sz="1400">
                  <a:effectLst/>
                  <a:latin typeface="Neris Light" panose="00000400000000000000" pitchFamily="50" charset="0"/>
                </a:defRPr>
              </a:lvl4pPr>
              <a:lvl5pPr marL="720000" lvl="4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>
                  <a:effectLst/>
                  <a:latin typeface="Neris Light" panose="00000400000000000000" pitchFamily="50" charset="0"/>
                </a:defRPr>
              </a:lvl5pPr>
              <a:lvl6pPr marL="720000" lvl="5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6pPr>
              <a:lvl7pPr marL="720000" lvl="6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7pPr>
              <a:lvl8pPr marL="720000" lvl="7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8pPr>
              <a:lvl9pPr marL="720000" lvl="8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9pPr>
            </a:lstStyle>
            <a:p>
              <a:r>
                <a:rPr lang="pl-PL" sz="1000">
                  <a:solidFill>
                    <a:schemeClr val="bg1"/>
                  </a:solidFill>
                  <a:latin typeface="+mj-lt"/>
                </a:rPr>
                <a:t>Uwaga!</a:t>
              </a:r>
            </a:p>
            <a:p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Aby przełączać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się między poziomami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tekstu, kliknij ikonę</a:t>
              </a:r>
            </a:p>
            <a:p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na karcie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„Narzędzia główne".</a:t>
              </a:r>
            </a:p>
          </p:txBody>
        </p:sp>
        <p:pic>
          <p:nvPicPr>
            <p:cNvPr id="7" name="Obraz 246">
              <a:extLst>
                <a:ext uri="{FF2B5EF4-FFF2-40B4-BE49-F238E27FC236}">
                  <a16:creationId xmlns:a16="http://schemas.microsoft.com/office/drawing/2014/main" id="{C47F0EE1-FCDE-7FDB-03A7-A32A65D79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24879" y="2499707"/>
              <a:ext cx="432048" cy="253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78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4287" y="365126"/>
            <a:ext cx="11423426" cy="7512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84288" y="1339702"/>
            <a:ext cx="11423424" cy="4837261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rgbClr val="24ADF0"/>
              </a:buClr>
              <a:buFont typeface="Wingdings" panose="05000000000000000000" pitchFamily="2" charset="2"/>
              <a:buChar char="§"/>
              <a:defRPr sz="2000" b="0" i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pl-PL"/>
              <a:t>Abc</a:t>
            </a:r>
          </a:p>
          <a:p>
            <a:pPr lvl="0"/>
            <a:r>
              <a:rPr lang="pl-PL"/>
              <a:t>Abc</a:t>
            </a:r>
          </a:p>
          <a:p>
            <a:pPr lvl="0"/>
            <a:r>
              <a:rPr lang="pl-PL"/>
              <a:t>Abc</a:t>
            </a:r>
          </a:p>
          <a:p>
            <a:pPr lvl="0"/>
            <a:r>
              <a:rPr lang="pl-PL"/>
              <a:t>abc</a:t>
            </a:r>
          </a:p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57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0921BF-1844-C7EC-7CFB-1B5F7A5BA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Tytuł slajdu – Beyond 24pkt., czarny</a:t>
            </a:r>
          </a:p>
        </p:txBody>
      </p:sp>
    </p:spTree>
    <p:extLst>
      <p:ext uri="{BB962C8B-B14F-4D97-AF65-F5344CB8AC3E}">
        <p14:creationId xmlns:p14="http://schemas.microsoft.com/office/powerpoint/2010/main" val="891687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|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B9C9082-472B-FCCC-4E8B-28FE17C676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FDF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9B397B-410E-2025-F901-CF1BC21E9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Tytuł slajdu – Beyond 24pkt., biały – dopuszczalne dwie linijki tekstu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050BA7-7996-B978-8042-DBECC6BD96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6237312"/>
            <a:ext cx="4494458" cy="4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3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, tytuł i zawartość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964A4D6-BCD1-EA84-56FF-DAED518DD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672"/>
            <a:ext cx="5400675" cy="576000"/>
          </a:xfrm>
        </p:spPr>
        <p:txBody>
          <a:bodyPr/>
          <a:lstStyle/>
          <a:p>
            <a:r>
              <a:rPr lang="pl-PL"/>
              <a:t>Tytuł slajdu – Beyond 24pkt., czarny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08CBD9F-FF26-4F62-7063-644C9E0632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375" y="1196975"/>
            <a:ext cx="5400725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Tekst podstawowy – Calibri 16pkt., czarny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 – Beyond 18pkt., czarny</a:t>
            </a:r>
          </a:p>
          <a:p>
            <a:pPr lvl="4"/>
            <a:r>
              <a:rPr lang="pl-PL"/>
              <a:t>Tekst podstawowy – Calibri 16pkt., czarny</a:t>
            </a:r>
          </a:p>
          <a:p>
            <a:pPr lvl="5"/>
            <a:r>
              <a:rPr lang="pl-PL"/>
              <a:t>Szósty poziom</a:t>
            </a:r>
          </a:p>
          <a:p>
            <a:pPr lvl="6"/>
            <a:r>
              <a:rPr lang="pl-PL"/>
              <a:t>Siódmy poziom</a:t>
            </a:r>
          </a:p>
          <a:p>
            <a:pPr lvl="7"/>
            <a:r>
              <a:rPr lang="pl-PL"/>
              <a:t>Ósmy poziom</a:t>
            </a:r>
          </a:p>
          <a:p>
            <a:pPr lvl="8"/>
            <a:r>
              <a:rPr lang="pl-PL"/>
              <a:t>Dziewiąty poziom</a:t>
            </a:r>
          </a:p>
        </p:txBody>
      </p:sp>
      <p:sp>
        <p:nvSpPr>
          <p:cNvPr id="2" name="Symbol zastępczy obrazu 7">
            <a:extLst>
              <a:ext uri="{FF2B5EF4-FFF2-40B4-BE49-F238E27FC236}">
                <a16:creationId xmlns:a16="http://schemas.microsoft.com/office/drawing/2014/main" id="{96625C52-F369-EB1F-845B-50A9C5FCCD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1900" y="0"/>
            <a:ext cx="5880100" cy="6858000"/>
          </a:xfrm>
          <a:solidFill>
            <a:srgbClr val="F1F1F1"/>
          </a:solidFill>
        </p:spPr>
        <p:txBody>
          <a:bodyPr bIns="720000" anchor="ctr" anchorCtr="0"/>
          <a:lstStyle>
            <a:lvl1pPr algn="ctr">
              <a:defRPr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/>
              <a:t>Obraz</a:t>
            </a:r>
          </a:p>
        </p:txBody>
      </p:sp>
      <p:grpSp>
        <p:nvGrpSpPr>
          <p:cNvPr id="5" name="!!Infobox04">
            <a:extLst>
              <a:ext uri="{FF2B5EF4-FFF2-40B4-BE49-F238E27FC236}">
                <a16:creationId xmlns:a16="http://schemas.microsoft.com/office/drawing/2014/main" id="{E8CE1FA5-7BC8-07CA-0CBC-9F5EE78F2C9D}"/>
              </a:ext>
            </a:extLst>
          </p:cNvPr>
          <p:cNvGrpSpPr>
            <a:grpSpLocks/>
          </p:cNvGrpSpPr>
          <p:nvPr userDrawn="1"/>
        </p:nvGrpSpPr>
        <p:grpSpPr>
          <a:xfrm>
            <a:off x="-1356828" y="1628800"/>
            <a:ext cx="1260140" cy="1548172"/>
            <a:chOff x="-1968896" y="1635611"/>
            <a:chExt cx="1260140" cy="1548172"/>
          </a:xfrm>
        </p:grpSpPr>
        <p:sp>
          <p:nvSpPr>
            <p:cNvPr id="7" name="Textplatzhalter 2">
              <a:extLst>
                <a:ext uri="{FF2B5EF4-FFF2-40B4-BE49-F238E27FC236}">
                  <a16:creationId xmlns:a16="http://schemas.microsoft.com/office/drawing/2014/main" id="{FE408F37-1D3B-A189-9E8F-FE352851E49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-1968896" y="1635611"/>
              <a:ext cx="1260140" cy="1548172"/>
            </a:xfrm>
            <a:prstGeom prst="rect">
              <a:avLst/>
            </a:prstGeom>
            <a:solidFill>
              <a:srgbClr val="FF8F1C"/>
            </a:solidFill>
          </p:spPr>
          <p:txBody>
            <a:bodyPr vert="horz" lIns="144000" tIns="144000" rIns="144000" bIns="144000" rtlCol="0">
              <a:noAutofit/>
            </a:bodyPr>
            <a:lstStyle>
              <a:lvl1pPr lvl="0" indent="0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FontTx/>
                <a:buNone/>
                <a:tabLst>
                  <a:tab pos="990600" algn="l"/>
                </a:tabLst>
                <a:defRPr lang="pl-PL" sz="1400">
                  <a:effectLst/>
                  <a:latin typeface="Neris Light" panose="00000400000000000000" pitchFamily="50" charset="0"/>
                </a:defRPr>
              </a:lvl1pPr>
              <a:lvl2pPr marL="180000" lvl="1" indent="-180000">
                <a:lnSpc>
                  <a:spcPct val="90000"/>
                </a:lnSpc>
                <a:spcBef>
                  <a:spcPts val="6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de-DE" sz="1400">
                  <a:effectLst/>
                  <a:latin typeface="Neris Light" panose="00000400000000000000" pitchFamily="50" charset="0"/>
                </a:defRPr>
              </a:lvl2pPr>
              <a:lvl3pPr marL="360000" lvl="2" indent="-1800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pl-PL" sz="1400">
                  <a:effectLst/>
                  <a:latin typeface="Neris Light" panose="00000400000000000000" pitchFamily="50" charset="0"/>
                </a:defRPr>
              </a:lvl3pPr>
              <a:lvl4pPr marL="540000" lvl="3" indent="-180000">
                <a:lnSpc>
                  <a:spcPct val="90000"/>
                </a:lnSpc>
                <a:spcBef>
                  <a:spcPts val="3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de-DE" sz="1400">
                  <a:effectLst/>
                  <a:latin typeface="Neris Light" panose="00000400000000000000" pitchFamily="50" charset="0"/>
                </a:defRPr>
              </a:lvl4pPr>
              <a:lvl5pPr marL="720000" lvl="4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>
                  <a:effectLst/>
                  <a:latin typeface="Neris Light" panose="00000400000000000000" pitchFamily="50" charset="0"/>
                </a:defRPr>
              </a:lvl5pPr>
              <a:lvl6pPr marL="720000" lvl="5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6pPr>
              <a:lvl7pPr marL="720000" lvl="6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7pPr>
              <a:lvl8pPr marL="720000" lvl="7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8pPr>
              <a:lvl9pPr marL="720000" lvl="8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9pPr>
            </a:lstStyle>
            <a:p>
              <a:r>
                <a:rPr lang="pl-PL" sz="1000">
                  <a:solidFill>
                    <a:schemeClr val="bg1"/>
                  </a:solidFill>
                  <a:latin typeface="+mj-lt"/>
                </a:rPr>
                <a:t>Uwaga!</a:t>
              </a:r>
            </a:p>
            <a:p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Aby przełączać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się między poziomami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tekstu, kliknij ikonę</a:t>
              </a:r>
            </a:p>
            <a:p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na karcie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„Narzędzia główne".</a:t>
              </a:r>
            </a:p>
          </p:txBody>
        </p:sp>
        <p:pic>
          <p:nvPicPr>
            <p:cNvPr id="8" name="Obraz 246">
              <a:extLst>
                <a:ext uri="{FF2B5EF4-FFF2-40B4-BE49-F238E27FC236}">
                  <a16:creationId xmlns:a16="http://schemas.microsoft.com/office/drawing/2014/main" id="{FECE70D1-E4EA-04F7-B338-E24E06DA3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24879" y="2499707"/>
              <a:ext cx="432048" cy="253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380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964A4D6-BCD1-EA84-56FF-DAED518DD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Tytuł slajdu – Beyond 24pkt., czarny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08CBD9F-FF26-4F62-7063-644C9E0632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375" y="1196752"/>
            <a:ext cx="11233199" cy="47531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Tekst podstawowy – Calibri 16pkt., czarny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 – Beyond 18pkt., czarny</a:t>
            </a:r>
          </a:p>
          <a:p>
            <a:pPr lvl="4"/>
            <a:r>
              <a:rPr lang="pl-PL"/>
              <a:t>Tekst podstawowy – Calibri 16pkt., czarny</a:t>
            </a:r>
          </a:p>
          <a:p>
            <a:pPr lvl="5"/>
            <a:r>
              <a:rPr lang="pl-PL"/>
              <a:t>Szósty poziom</a:t>
            </a:r>
          </a:p>
          <a:p>
            <a:pPr lvl="6"/>
            <a:r>
              <a:rPr lang="pl-PL"/>
              <a:t>Siódmy poziom</a:t>
            </a:r>
          </a:p>
          <a:p>
            <a:pPr lvl="7"/>
            <a:r>
              <a:rPr lang="pl-PL"/>
              <a:t>Ósmy poziom</a:t>
            </a:r>
          </a:p>
          <a:p>
            <a:pPr lvl="8"/>
            <a:r>
              <a:rPr lang="pl-PL"/>
              <a:t>Dziewiąty poziom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C490EA68-8364-CD05-1C69-4E83291C5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22094" y="6339997"/>
            <a:ext cx="378696" cy="3088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EA1CCC-01AB-48DE-9481-11FEACD939F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3" name="!!Infobox04">
            <a:extLst>
              <a:ext uri="{FF2B5EF4-FFF2-40B4-BE49-F238E27FC236}">
                <a16:creationId xmlns:a16="http://schemas.microsoft.com/office/drawing/2014/main" id="{CF8B8536-E0C5-62AC-EA4F-4DD6F5FDA319}"/>
              </a:ext>
            </a:extLst>
          </p:cNvPr>
          <p:cNvGrpSpPr>
            <a:grpSpLocks/>
          </p:cNvGrpSpPr>
          <p:nvPr userDrawn="1"/>
        </p:nvGrpSpPr>
        <p:grpSpPr>
          <a:xfrm>
            <a:off x="-1356828" y="1628800"/>
            <a:ext cx="1260140" cy="1548172"/>
            <a:chOff x="-1968896" y="1635611"/>
            <a:chExt cx="1260140" cy="1548172"/>
          </a:xfrm>
        </p:grpSpPr>
        <p:sp>
          <p:nvSpPr>
            <p:cNvPr id="5" name="Textplatzhalter 2">
              <a:extLst>
                <a:ext uri="{FF2B5EF4-FFF2-40B4-BE49-F238E27FC236}">
                  <a16:creationId xmlns:a16="http://schemas.microsoft.com/office/drawing/2014/main" id="{132BE322-C36B-F51F-E7ED-D40C19D12D2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-1968896" y="1635611"/>
              <a:ext cx="1260140" cy="1548172"/>
            </a:xfrm>
            <a:prstGeom prst="rect">
              <a:avLst/>
            </a:prstGeom>
            <a:solidFill>
              <a:srgbClr val="FF8F1C"/>
            </a:solidFill>
          </p:spPr>
          <p:txBody>
            <a:bodyPr vert="horz" lIns="144000" tIns="144000" rIns="144000" bIns="144000" rtlCol="0">
              <a:noAutofit/>
            </a:bodyPr>
            <a:lstStyle>
              <a:lvl1pPr lvl="0" indent="0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FontTx/>
                <a:buNone/>
                <a:tabLst>
                  <a:tab pos="990600" algn="l"/>
                </a:tabLst>
                <a:defRPr lang="pl-PL" sz="1400">
                  <a:effectLst/>
                  <a:latin typeface="Neris Light" panose="00000400000000000000" pitchFamily="50" charset="0"/>
                </a:defRPr>
              </a:lvl1pPr>
              <a:lvl2pPr marL="180000" lvl="1" indent="-180000">
                <a:lnSpc>
                  <a:spcPct val="90000"/>
                </a:lnSpc>
                <a:spcBef>
                  <a:spcPts val="6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de-DE" sz="1400">
                  <a:effectLst/>
                  <a:latin typeface="Neris Light" panose="00000400000000000000" pitchFamily="50" charset="0"/>
                </a:defRPr>
              </a:lvl2pPr>
              <a:lvl3pPr marL="360000" lvl="2" indent="-1800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pl-PL" sz="1400">
                  <a:effectLst/>
                  <a:latin typeface="Neris Light" panose="00000400000000000000" pitchFamily="50" charset="0"/>
                </a:defRPr>
              </a:lvl3pPr>
              <a:lvl4pPr marL="540000" lvl="3" indent="-180000">
                <a:lnSpc>
                  <a:spcPct val="90000"/>
                </a:lnSpc>
                <a:spcBef>
                  <a:spcPts val="300"/>
                </a:spcBef>
                <a:spcAft>
                  <a:spcPts val="200"/>
                </a:spcAft>
                <a:buFontTx/>
                <a:buBlip>
                  <a:blip r:embed="rId2"/>
                </a:buBlip>
                <a:defRPr lang="de-DE" sz="1400">
                  <a:effectLst/>
                  <a:latin typeface="Neris Light" panose="00000400000000000000" pitchFamily="50" charset="0"/>
                </a:defRPr>
              </a:lvl4pPr>
              <a:lvl5pPr marL="720000" lvl="4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>
                  <a:effectLst/>
                  <a:latin typeface="Neris Light" panose="00000400000000000000" pitchFamily="50" charset="0"/>
                </a:defRPr>
              </a:lvl5pPr>
              <a:lvl6pPr marL="720000" lvl="5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6pPr>
              <a:lvl7pPr marL="720000" lvl="6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7pPr>
              <a:lvl8pPr marL="720000" lvl="7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8pPr>
              <a:lvl9pPr marL="720000" lvl="8" indent="-18000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C7D0DA"/>
                </a:buClr>
                <a:buFont typeface="Arial" panose="020B0604020202020204" pitchFamily="34" charset="0"/>
                <a:buChar char="•"/>
                <a:defRPr lang="de-DE" sz="1400" dirty="0">
                  <a:effectLst/>
                  <a:latin typeface="Neris Light" panose="00000400000000000000" pitchFamily="50" charset="0"/>
                </a:defRPr>
              </a:lvl9pPr>
            </a:lstStyle>
            <a:p>
              <a:r>
                <a:rPr lang="pl-PL" sz="1000">
                  <a:solidFill>
                    <a:schemeClr val="bg1"/>
                  </a:solidFill>
                  <a:latin typeface="+mj-lt"/>
                </a:rPr>
                <a:t>Uwaga!</a:t>
              </a:r>
            </a:p>
            <a:p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Aby przełączać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się między poziomami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tekstu, kliknij ikonę</a:t>
              </a:r>
            </a:p>
            <a:p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na karcie</a:t>
              </a:r>
              <a:b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sz="800">
                  <a:solidFill>
                    <a:schemeClr val="bg1"/>
                  </a:solidFill>
                  <a:latin typeface="Calibri" panose="020F0502020204030204" pitchFamily="34" charset="0"/>
                </a:rPr>
                <a:t>„Narzędzia główne".</a:t>
              </a:r>
            </a:p>
          </p:txBody>
        </p:sp>
        <p:pic>
          <p:nvPicPr>
            <p:cNvPr id="7" name="Obraz 246">
              <a:extLst>
                <a:ext uri="{FF2B5EF4-FFF2-40B4-BE49-F238E27FC236}">
                  <a16:creationId xmlns:a16="http://schemas.microsoft.com/office/drawing/2014/main" id="{C47F0EE1-FCDE-7FDB-03A7-A32A65D79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24879" y="2499707"/>
              <a:ext cx="432048" cy="253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78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1.xml"/><Relationship Id="rId9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A9CD8EF5-FE46-4639-60D6-629DB33724D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5" y="6247105"/>
            <a:ext cx="4433498" cy="401786"/>
          </a:xfrm>
          <a:prstGeom prst="rect">
            <a:avLst/>
          </a:prstGeom>
        </p:spPr>
      </p:pic>
      <p:graphicFrame>
        <p:nvGraphicFramePr>
          <p:cNvPr id="29" name="think-cell data - do not delete" hidden="1">
            <a:extLst>
              <a:ext uri="{FF2B5EF4-FFF2-40B4-BE49-F238E27FC236}">
                <a16:creationId xmlns:a16="http://schemas.microsoft.com/office/drawing/2014/main" id="{FA24DD5A-B6BD-48E7-8426-44479976B2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0" imgW="306" imgH="306" progId="TCLayout.ActiveDocument.1">
                  <p:embed/>
                </p:oleObj>
              </mc:Choice>
              <mc:Fallback>
                <p:oleObj name="think-cell Folie" r:id="rId10" imgW="306" imgH="306" progId="TCLayout.ActiveDocument.1">
                  <p:embed/>
                  <p:pic>
                    <p:nvPicPr>
                      <p:cNvPr id="2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24DD5A-B6BD-48E7-8426-44479976B2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79425" y="476672"/>
            <a:ext cx="11233150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/>
              <a:t>Tytuł slajdu – Beyond 24pkt., czarny – dopuszczalne dwie linijki tekstu</a:t>
            </a: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07D829F8-23CE-26FA-CECB-503087464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5" y="1196752"/>
            <a:ext cx="11233199" cy="4753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/>
              <a:t>Tekst podstawowy – Calibri 16pkt., czarny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 – Beyond 18pkt., czarny</a:t>
            </a:r>
          </a:p>
          <a:p>
            <a:pPr lvl="4"/>
            <a:r>
              <a:rPr lang="pl-PL"/>
              <a:t>Tekst podstawowy – Calibri 16pkt., czarny</a:t>
            </a:r>
          </a:p>
          <a:p>
            <a:pPr lvl="5"/>
            <a:r>
              <a:rPr lang="pl-PL"/>
              <a:t>Szósty poziom</a:t>
            </a:r>
          </a:p>
          <a:p>
            <a:pPr lvl="6"/>
            <a:r>
              <a:rPr lang="pl-PL"/>
              <a:t>Siódmy poziom</a:t>
            </a:r>
          </a:p>
          <a:p>
            <a:pPr lvl="7"/>
            <a:r>
              <a:rPr lang="pl-PL"/>
              <a:t>Ósmy poziom</a:t>
            </a:r>
          </a:p>
          <a:p>
            <a:pPr lvl="8"/>
            <a:r>
              <a:rPr lang="pl-PL"/>
              <a:t>Dziewiąty poziom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B3271D8-FC78-77B4-D05C-96A48E044CA9}"/>
              </a:ext>
            </a:extLst>
          </p:cNvPr>
          <p:cNvGrpSpPr/>
          <p:nvPr userDrawn="1"/>
        </p:nvGrpSpPr>
        <p:grpSpPr>
          <a:xfrm>
            <a:off x="479376" y="-207404"/>
            <a:ext cx="11233199" cy="90000"/>
            <a:chOff x="479376" y="152636"/>
            <a:chExt cx="11233199" cy="90000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16D18038-D88F-25E2-FC96-528824215480}"/>
                </a:ext>
              </a:extLst>
            </p:cNvPr>
            <p:cNvGrpSpPr/>
            <p:nvPr/>
          </p:nvGrpSpPr>
          <p:grpSpPr>
            <a:xfrm>
              <a:off x="5879976" y="152636"/>
              <a:ext cx="432048" cy="90000"/>
              <a:chOff x="5879976" y="1700808"/>
              <a:chExt cx="432048" cy="90000"/>
            </a:xfrm>
          </p:grpSpPr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D44765A9-1FCE-42A6-3AC8-449295475211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rgbClr val="FF8F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0AC047AF-EBD4-85B2-D0F2-22691E4AD201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rgbClr val="FF8F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45987DAE-20BE-142E-7A2C-D4D456487A03}"/>
                </a:ext>
              </a:extLst>
            </p:cNvPr>
            <p:cNvGrpSpPr/>
            <p:nvPr/>
          </p:nvGrpSpPr>
          <p:grpSpPr>
            <a:xfrm>
              <a:off x="3935760" y="152636"/>
              <a:ext cx="432048" cy="90000"/>
              <a:chOff x="5879976" y="1700808"/>
              <a:chExt cx="432048" cy="90000"/>
            </a:xfrm>
          </p:grpSpPr>
          <p:cxnSp>
            <p:nvCxnSpPr>
              <p:cNvPr id="39" name="Łącznik prosty 38">
                <a:extLst>
                  <a:ext uri="{FF2B5EF4-FFF2-40B4-BE49-F238E27FC236}">
                    <a16:creationId xmlns:a16="http://schemas.microsoft.com/office/drawing/2014/main" id="{103E7863-DF32-AECB-A10F-CEAE92C30C05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59535B80-1018-4747-7765-C5B930D68898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03D7C023-CE4B-8C93-17FF-00FADE3ECAED}"/>
                </a:ext>
              </a:extLst>
            </p:cNvPr>
            <p:cNvGrpSpPr/>
            <p:nvPr/>
          </p:nvGrpSpPr>
          <p:grpSpPr>
            <a:xfrm>
              <a:off x="479376" y="152636"/>
              <a:ext cx="2916324" cy="90000"/>
              <a:chOff x="3395700" y="1700808"/>
              <a:chExt cx="2916324" cy="90004"/>
            </a:xfrm>
          </p:grpSpPr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92639135-97A1-391A-B82E-4F2A0F9E75A5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4B0992D4-0FE5-2D0A-EEB1-C0AC4B1537AA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5858513E-5A32-53B2-68EE-D3AC5479AF06}"/>
                  </a:ext>
                </a:extLst>
              </p:cNvPr>
              <p:cNvCxnSpPr/>
              <p:nvPr/>
            </p:nvCxnSpPr>
            <p:spPr>
              <a:xfrm flipV="1">
                <a:off x="3395700" y="1700812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EE08969D-FE4A-B557-FA40-56DE7766F815}"/>
                </a:ext>
              </a:extLst>
            </p:cNvPr>
            <p:cNvGrpSpPr/>
            <p:nvPr/>
          </p:nvGrpSpPr>
          <p:grpSpPr>
            <a:xfrm>
              <a:off x="7824192" y="152636"/>
              <a:ext cx="432048" cy="90000"/>
              <a:chOff x="5879976" y="1700808"/>
              <a:chExt cx="432048" cy="90000"/>
            </a:xfrm>
          </p:grpSpPr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CA68AA31-09D9-7CB7-743A-5303FFCF95BB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9403A896-330A-DC85-FBD1-D18F0105CFBB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8BCF8C15-E045-7486-C14D-8C827152C9F6}"/>
                </a:ext>
              </a:extLst>
            </p:cNvPr>
            <p:cNvGrpSpPr/>
            <p:nvPr/>
          </p:nvGrpSpPr>
          <p:grpSpPr>
            <a:xfrm>
              <a:off x="8796300" y="152636"/>
              <a:ext cx="2916275" cy="90000"/>
              <a:chOff x="5879976" y="1700808"/>
              <a:chExt cx="2916275" cy="90000"/>
            </a:xfrm>
          </p:grpSpPr>
          <p:cxnSp>
            <p:nvCxnSpPr>
              <p:cNvPr id="19" name="Łącznik prosty 18">
                <a:extLst>
                  <a:ext uri="{FF2B5EF4-FFF2-40B4-BE49-F238E27FC236}">
                    <a16:creationId xmlns:a16="http://schemas.microsoft.com/office/drawing/2014/main" id="{01B23EC1-8AD5-8C81-CAC3-97044DFF97C4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8535DEB4-6BDB-468F-BD2E-C1622F6488E3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7FBEF5A0-20A5-4C6C-12F3-AEB5A73FE830}"/>
                  </a:ext>
                </a:extLst>
              </p:cNvPr>
              <p:cNvCxnSpPr/>
              <p:nvPr/>
            </p:nvCxnSpPr>
            <p:spPr>
              <a:xfrm flipV="1">
                <a:off x="8796251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id="{1787D20A-3C40-7114-9743-1C7C8995AAB5}"/>
              </a:ext>
            </a:extLst>
          </p:cNvPr>
          <p:cNvGrpSpPr/>
          <p:nvPr userDrawn="1"/>
        </p:nvGrpSpPr>
        <p:grpSpPr>
          <a:xfrm>
            <a:off x="-186688" y="476672"/>
            <a:ext cx="90000" cy="5472608"/>
            <a:chOff x="299356" y="476672"/>
            <a:chExt cx="90000" cy="5472608"/>
          </a:xfrm>
        </p:grpSpPr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FED22FDE-EC9E-AA53-325E-07F12AA31A4C}"/>
                </a:ext>
              </a:extLst>
            </p:cNvPr>
            <p:cNvCxnSpPr/>
            <p:nvPr userDrawn="1"/>
          </p:nvCxnSpPr>
          <p:spPr>
            <a:xfrm>
              <a:off x="299356" y="47667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F399C744-7252-AE30-2085-9C373550C0BF}"/>
                </a:ext>
              </a:extLst>
            </p:cNvPr>
            <p:cNvCxnSpPr/>
            <p:nvPr userDrawn="1"/>
          </p:nvCxnSpPr>
          <p:spPr>
            <a:xfrm>
              <a:off x="299356" y="5949280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Łącznik prosty 44">
              <a:extLst>
                <a:ext uri="{FF2B5EF4-FFF2-40B4-BE49-F238E27FC236}">
                  <a16:creationId xmlns:a16="http://schemas.microsoft.com/office/drawing/2014/main" id="{4A3283EE-943D-680F-60D3-8FB46D115258}"/>
                </a:ext>
              </a:extLst>
            </p:cNvPr>
            <p:cNvCxnSpPr/>
            <p:nvPr userDrawn="1"/>
          </p:nvCxnSpPr>
          <p:spPr>
            <a:xfrm>
              <a:off x="299356" y="119675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Łącznik prosty 45">
              <a:extLst>
                <a:ext uri="{FF2B5EF4-FFF2-40B4-BE49-F238E27FC236}">
                  <a16:creationId xmlns:a16="http://schemas.microsoft.com/office/drawing/2014/main" id="{52922473-B458-CE95-3B57-FE7CACEE9501}"/>
                </a:ext>
              </a:extLst>
            </p:cNvPr>
            <p:cNvCxnSpPr/>
            <p:nvPr userDrawn="1"/>
          </p:nvCxnSpPr>
          <p:spPr>
            <a:xfrm>
              <a:off x="299356" y="1484884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46">
            <a:extLst>
              <a:ext uri="{FF2B5EF4-FFF2-40B4-BE49-F238E27FC236}">
                <a16:creationId xmlns:a16="http://schemas.microsoft.com/office/drawing/2014/main" id="{9DDEB747-5B49-33BC-23A9-A526CA708952}"/>
              </a:ext>
            </a:extLst>
          </p:cNvPr>
          <p:cNvGrpSpPr/>
          <p:nvPr userDrawn="1"/>
        </p:nvGrpSpPr>
        <p:grpSpPr>
          <a:xfrm>
            <a:off x="12288688" y="476672"/>
            <a:ext cx="90000" cy="5472608"/>
            <a:chOff x="299356" y="476672"/>
            <a:chExt cx="90000" cy="5472608"/>
          </a:xfrm>
        </p:grpSpPr>
        <p:cxnSp>
          <p:nvCxnSpPr>
            <p:cNvPr id="8" name="Łącznik prosty 43">
              <a:extLst>
                <a:ext uri="{FF2B5EF4-FFF2-40B4-BE49-F238E27FC236}">
                  <a16:creationId xmlns:a16="http://schemas.microsoft.com/office/drawing/2014/main" id="{5BD70C29-36A2-43D1-CBEC-1CB66E42CDE3}"/>
                </a:ext>
              </a:extLst>
            </p:cNvPr>
            <p:cNvCxnSpPr/>
            <p:nvPr userDrawn="1"/>
          </p:nvCxnSpPr>
          <p:spPr>
            <a:xfrm>
              <a:off x="299356" y="47667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47">
              <a:extLst>
                <a:ext uri="{FF2B5EF4-FFF2-40B4-BE49-F238E27FC236}">
                  <a16:creationId xmlns:a16="http://schemas.microsoft.com/office/drawing/2014/main" id="{BF592608-4D17-CC2C-2ADE-63C17CC0CEE5}"/>
                </a:ext>
              </a:extLst>
            </p:cNvPr>
            <p:cNvCxnSpPr/>
            <p:nvPr userDrawn="1"/>
          </p:nvCxnSpPr>
          <p:spPr>
            <a:xfrm>
              <a:off x="299356" y="5949280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44">
              <a:extLst>
                <a:ext uri="{FF2B5EF4-FFF2-40B4-BE49-F238E27FC236}">
                  <a16:creationId xmlns:a16="http://schemas.microsoft.com/office/drawing/2014/main" id="{EBCF4844-FBC8-72F1-9B4B-00A18128FB12}"/>
                </a:ext>
              </a:extLst>
            </p:cNvPr>
            <p:cNvCxnSpPr/>
            <p:nvPr userDrawn="1"/>
          </p:nvCxnSpPr>
          <p:spPr>
            <a:xfrm>
              <a:off x="299356" y="119675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45">
              <a:extLst>
                <a:ext uri="{FF2B5EF4-FFF2-40B4-BE49-F238E27FC236}">
                  <a16:creationId xmlns:a16="http://schemas.microsoft.com/office/drawing/2014/main" id="{3989C0A6-165F-B571-A561-C5C40E5BF584}"/>
                </a:ext>
              </a:extLst>
            </p:cNvPr>
            <p:cNvCxnSpPr/>
            <p:nvPr userDrawn="1"/>
          </p:nvCxnSpPr>
          <p:spPr>
            <a:xfrm>
              <a:off x="299356" y="1484884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253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799" r:id="rId2"/>
    <p:sldLayoutId id="2147483831" r:id="rId3"/>
    <p:sldLayoutId id="2147483781" r:id="rId4"/>
    <p:sldLayoutId id="2147483841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Beyond" charset="0"/>
          <a:ea typeface="Beyond" charset="0"/>
          <a:cs typeface="Beyond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b="0" i="0" kern="1200">
          <a:solidFill>
            <a:schemeClr val="tx1"/>
          </a:solidFill>
          <a:latin typeface="Calibri" panose="020F0502020204030204" pitchFamily="34" charset="0"/>
          <a:ea typeface="Calibri Light" charset="0"/>
          <a:cs typeface="Calibri Light" charset="0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Calibri" panose="020F0502020204030204" pitchFamily="34" charset="0"/>
          <a:ea typeface="Calibri Light" charset="0"/>
          <a:cs typeface="Calibri Light" charset="0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Calibri" panose="020F0502020204030204" pitchFamily="34" charset="0"/>
          <a:ea typeface="Calibri Light" charset="0"/>
          <a:cs typeface="Calibri Light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1800"/>
        </a:spcBef>
        <a:spcAft>
          <a:spcPts val="400"/>
        </a:spcAft>
        <a:buFontTx/>
        <a:buNone/>
        <a:defRPr sz="1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748" userDrawn="1">
          <p15:clr>
            <a:srgbClr val="A4A3A4"/>
          </p15:clr>
        </p15:guide>
        <p15:guide id="9" pos="3704" userDrawn="1">
          <p15:clr>
            <a:srgbClr val="FBAE40"/>
          </p15:clr>
        </p15:guide>
        <p15:guide id="10" pos="3976" userDrawn="1">
          <p15:clr>
            <a:srgbClr val="FBAE40"/>
          </p15:clr>
        </p15:guide>
        <p15:guide id="11" pos="2751" userDrawn="1">
          <p15:clr>
            <a:srgbClr val="FBAE40"/>
          </p15:clr>
        </p15:guide>
        <p15:guide id="12" pos="2479" userDrawn="1">
          <p15:clr>
            <a:srgbClr val="FBAE40"/>
          </p15:clr>
        </p15:guide>
        <p15:guide id="13" pos="4929" userDrawn="1">
          <p15:clr>
            <a:srgbClr val="FBAE40"/>
          </p15:clr>
        </p15:guide>
        <p15:guide id="14" pos="5201" userDrawn="1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A9CD8EF5-FE46-4639-60D6-629DB33724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5" y="6247105"/>
            <a:ext cx="4433498" cy="401786"/>
          </a:xfrm>
          <a:prstGeom prst="rect">
            <a:avLst/>
          </a:prstGeom>
        </p:spPr>
      </p:pic>
      <p:graphicFrame>
        <p:nvGraphicFramePr>
          <p:cNvPr id="29" name="think-cell data - do not delete" hidden="1">
            <a:extLst>
              <a:ext uri="{FF2B5EF4-FFF2-40B4-BE49-F238E27FC236}">
                <a16:creationId xmlns:a16="http://schemas.microsoft.com/office/drawing/2014/main" id="{FA24DD5A-B6BD-48E7-8426-44479976B2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2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24DD5A-B6BD-48E7-8426-44479976B2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79425" y="476672"/>
            <a:ext cx="11233150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/>
              <a:t>Tytuł slajdu – Beyond 24pkt., czarny – dopuszczalne dwie linijki tekstu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BD0267D-8A32-5F0A-7E4F-A261CBB7DACA}"/>
              </a:ext>
            </a:extLst>
          </p:cNvPr>
          <p:cNvSpPr/>
          <p:nvPr userDrawn="1"/>
        </p:nvSpPr>
        <p:spPr>
          <a:xfrm rot="2700000">
            <a:off x="11107927" y="6408473"/>
            <a:ext cx="79106" cy="7905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CBCD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7D9C4-B52B-1676-3508-6DC1419FF4BB}"/>
              </a:ext>
            </a:extLst>
          </p:cNvPr>
          <p:cNvSpPr/>
          <p:nvPr userDrawn="1"/>
        </p:nvSpPr>
        <p:spPr>
          <a:xfrm rot="13500000">
            <a:off x="11617154" y="6408473"/>
            <a:ext cx="79106" cy="7905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CBCD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atin typeface="Calibri" panose="020F0502020204030204" pitchFamily="34" charset="0"/>
            </a:endParaRP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07D829F8-23CE-26FA-CECB-503087464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5" y="1196752"/>
            <a:ext cx="11233199" cy="4753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/>
              <a:t>Tekst podstawowy – Calibri 16pkt., czarny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 – Beyond 18pkt., czarny</a:t>
            </a:r>
          </a:p>
          <a:p>
            <a:pPr lvl="4"/>
            <a:r>
              <a:rPr lang="pl-PL"/>
              <a:t>Tekst podstawowy – Calibri 16pkt., czarny</a:t>
            </a:r>
          </a:p>
          <a:p>
            <a:pPr lvl="5"/>
            <a:r>
              <a:rPr lang="pl-PL"/>
              <a:t>Szósty poziom</a:t>
            </a:r>
          </a:p>
          <a:p>
            <a:pPr lvl="6"/>
            <a:r>
              <a:rPr lang="pl-PL"/>
              <a:t>Siódmy poziom</a:t>
            </a:r>
          </a:p>
          <a:p>
            <a:pPr lvl="7"/>
            <a:r>
              <a:rPr lang="pl-PL"/>
              <a:t>Ósmy poziom</a:t>
            </a:r>
          </a:p>
          <a:p>
            <a:pPr lvl="8"/>
            <a:r>
              <a:rPr lang="pl-PL"/>
              <a:t>Dziewiąty poziom</a:t>
            </a:r>
          </a:p>
        </p:txBody>
      </p:sp>
      <p:sp>
        <p:nvSpPr>
          <p:cNvPr id="16" name="Symbol zastępczy numeru slajdu 15">
            <a:extLst>
              <a:ext uri="{FF2B5EF4-FFF2-40B4-BE49-F238E27FC236}">
                <a16:creationId xmlns:a16="http://schemas.microsoft.com/office/drawing/2014/main" id="{77FD8279-027F-0DB7-DE92-0D3254A72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094" y="6339998"/>
            <a:ext cx="36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787C85"/>
                </a:solidFill>
                <a:latin typeface="Calibri" panose="020F0502020204030204" pitchFamily="34" charset="0"/>
              </a:defRPr>
            </a:lvl1pPr>
          </a:lstStyle>
          <a:p>
            <a:fld id="{30EA1CCC-01AB-48DE-9481-11FEACD939F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B3271D8-FC78-77B4-D05C-96A48E044CA9}"/>
              </a:ext>
            </a:extLst>
          </p:cNvPr>
          <p:cNvGrpSpPr/>
          <p:nvPr userDrawn="1"/>
        </p:nvGrpSpPr>
        <p:grpSpPr>
          <a:xfrm>
            <a:off x="479376" y="-207404"/>
            <a:ext cx="11233199" cy="90000"/>
            <a:chOff x="479376" y="152636"/>
            <a:chExt cx="11233199" cy="90000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16D18038-D88F-25E2-FC96-528824215480}"/>
                </a:ext>
              </a:extLst>
            </p:cNvPr>
            <p:cNvGrpSpPr/>
            <p:nvPr/>
          </p:nvGrpSpPr>
          <p:grpSpPr>
            <a:xfrm>
              <a:off x="5879976" y="152636"/>
              <a:ext cx="432048" cy="90000"/>
              <a:chOff x="5879976" y="1700808"/>
              <a:chExt cx="432048" cy="90000"/>
            </a:xfrm>
          </p:grpSpPr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D44765A9-1FCE-42A6-3AC8-449295475211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rgbClr val="FF8F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0AC047AF-EBD4-85B2-D0F2-22691E4AD201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rgbClr val="FF8F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45987DAE-20BE-142E-7A2C-D4D456487A03}"/>
                </a:ext>
              </a:extLst>
            </p:cNvPr>
            <p:cNvGrpSpPr/>
            <p:nvPr/>
          </p:nvGrpSpPr>
          <p:grpSpPr>
            <a:xfrm>
              <a:off x="3935760" y="152636"/>
              <a:ext cx="432048" cy="90000"/>
              <a:chOff x="5879976" y="1700808"/>
              <a:chExt cx="432048" cy="90000"/>
            </a:xfrm>
          </p:grpSpPr>
          <p:cxnSp>
            <p:nvCxnSpPr>
              <p:cNvPr id="39" name="Łącznik prosty 38">
                <a:extLst>
                  <a:ext uri="{FF2B5EF4-FFF2-40B4-BE49-F238E27FC236}">
                    <a16:creationId xmlns:a16="http://schemas.microsoft.com/office/drawing/2014/main" id="{103E7863-DF32-AECB-A10F-CEAE92C30C05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59535B80-1018-4747-7765-C5B930D68898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03D7C023-CE4B-8C93-17FF-00FADE3ECAED}"/>
                </a:ext>
              </a:extLst>
            </p:cNvPr>
            <p:cNvGrpSpPr/>
            <p:nvPr/>
          </p:nvGrpSpPr>
          <p:grpSpPr>
            <a:xfrm>
              <a:off x="479376" y="152636"/>
              <a:ext cx="2916324" cy="90000"/>
              <a:chOff x="3395700" y="1700808"/>
              <a:chExt cx="2916324" cy="90004"/>
            </a:xfrm>
          </p:grpSpPr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92639135-97A1-391A-B82E-4F2A0F9E75A5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4B0992D4-0FE5-2D0A-EEB1-C0AC4B1537AA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5858513E-5A32-53B2-68EE-D3AC5479AF06}"/>
                  </a:ext>
                </a:extLst>
              </p:cNvPr>
              <p:cNvCxnSpPr/>
              <p:nvPr/>
            </p:nvCxnSpPr>
            <p:spPr>
              <a:xfrm flipV="1">
                <a:off x="3395700" y="1700812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EE08969D-FE4A-B557-FA40-56DE7766F815}"/>
                </a:ext>
              </a:extLst>
            </p:cNvPr>
            <p:cNvGrpSpPr/>
            <p:nvPr/>
          </p:nvGrpSpPr>
          <p:grpSpPr>
            <a:xfrm>
              <a:off x="7824192" y="152636"/>
              <a:ext cx="432048" cy="90000"/>
              <a:chOff x="5879976" y="1700808"/>
              <a:chExt cx="432048" cy="90000"/>
            </a:xfrm>
          </p:grpSpPr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CA68AA31-09D9-7CB7-743A-5303FFCF95BB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9403A896-330A-DC85-FBD1-D18F0105CFBB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8BCF8C15-E045-7486-C14D-8C827152C9F6}"/>
                </a:ext>
              </a:extLst>
            </p:cNvPr>
            <p:cNvGrpSpPr/>
            <p:nvPr/>
          </p:nvGrpSpPr>
          <p:grpSpPr>
            <a:xfrm>
              <a:off x="8796300" y="152636"/>
              <a:ext cx="2916275" cy="90000"/>
              <a:chOff x="5879976" y="1700808"/>
              <a:chExt cx="2916275" cy="90000"/>
            </a:xfrm>
          </p:grpSpPr>
          <p:cxnSp>
            <p:nvCxnSpPr>
              <p:cNvPr id="19" name="Łącznik prosty 18">
                <a:extLst>
                  <a:ext uri="{FF2B5EF4-FFF2-40B4-BE49-F238E27FC236}">
                    <a16:creationId xmlns:a16="http://schemas.microsoft.com/office/drawing/2014/main" id="{01B23EC1-8AD5-8C81-CAC3-97044DFF97C4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8535DEB4-6BDB-468F-BD2E-C1622F6488E3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7FBEF5A0-20A5-4C6C-12F3-AEB5A73FE830}"/>
                  </a:ext>
                </a:extLst>
              </p:cNvPr>
              <p:cNvCxnSpPr/>
              <p:nvPr/>
            </p:nvCxnSpPr>
            <p:spPr>
              <a:xfrm flipV="1">
                <a:off x="8796251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id="{1787D20A-3C40-7114-9743-1C7C8995AAB5}"/>
              </a:ext>
            </a:extLst>
          </p:cNvPr>
          <p:cNvGrpSpPr/>
          <p:nvPr userDrawn="1"/>
        </p:nvGrpSpPr>
        <p:grpSpPr>
          <a:xfrm>
            <a:off x="-186688" y="476672"/>
            <a:ext cx="90000" cy="5472608"/>
            <a:chOff x="299356" y="476672"/>
            <a:chExt cx="90000" cy="5472608"/>
          </a:xfrm>
        </p:grpSpPr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FED22FDE-EC9E-AA53-325E-07F12AA31A4C}"/>
                </a:ext>
              </a:extLst>
            </p:cNvPr>
            <p:cNvCxnSpPr/>
            <p:nvPr userDrawn="1"/>
          </p:nvCxnSpPr>
          <p:spPr>
            <a:xfrm>
              <a:off x="299356" y="47667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F399C744-7252-AE30-2085-9C373550C0BF}"/>
                </a:ext>
              </a:extLst>
            </p:cNvPr>
            <p:cNvCxnSpPr/>
            <p:nvPr userDrawn="1"/>
          </p:nvCxnSpPr>
          <p:spPr>
            <a:xfrm>
              <a:off x="299356" y="5949280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Łącznik prosty 44">
              <a:extLst>
                <a:ext uri="{FF2B5EF4-FFF2-40B4-BE49-F238E27FC236}">
                  <a16:creationId xmlns:a16="http://schemas.microsoft.com/office/drawing/2014/main" id="{4A3283EE-943D-680F-60D3-8FB46D115258}"/>
                </a:ext>
              </a:extLst>
            </p:cNvPr>
            <p:cNvCxnSpPr/>
            <p:nvPr userDrawn="1"/>
          </p:nvCxnSpPr>
          <p:spPr>
            <a:xfrm>
              <a:off x="299356" y="119675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Łącznik prosty 45">
              <a:extLst>
                <a:ext uri="{FF2B5EF4-FFF2-40B4-BE49-F238E27FC236}">
                  <a16:creationId xmlns:a16="http://schemas.microsoft.com/office/drawing/2014/main" id="{52922473-B458-CE95-3B57-FE7CACEE9501}"/>
                </a:ext>
              </a:extLst>
            </p:cNvPr>
            <p:cNvCxnSpPr/>
            <p:nvPr userDrawn="1"/>
          </p:nvCxnSpPr>
          <p:spPr>
            <a:xfrm>
              <a:off x="299356" y="1484884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46">
            <a:extLst>
              <a:ext uri="{FF2B5EF4-FFF2-40B4-BE49-F238E27FC236}">
                <a16:creationId xmlns:a16="http://schemas.microsoft.com/office/drawing/2014/main" id="{9DDEB747-5B49-33BC-23A9-A526CA708952}"/>
              </a:ext>
            </a:extLst>
          </p:cNvPr>
          <p:cNvGrpSpPr/>
          <p:nvPr userDrawn="1"/>
        </p:nvGrpSpPr>
        <p:grpSpPr>
          <a:xfrm>
            <a:off x="12288688" y="476672"/>
            <a:ext cx="90000" cy="5472608"/>
            <a:chOff x="299356" y="476672"/>
            <a:chExt cx="90000" cy="5472608"/>
          </a:xfrm>
        </p:grpSpPr>
        <p:cxnSp>
          <p:nvCxnSpPr>
            <p:cNvPr id="8" name="Łącznik prosty 43">
              <a:extLst>
                <a:ext uri="{FF2B5EF4-FFF2-40B4-BE49-F238E27FC236}">
                  <a16:creationId xmlns:a16="http://schemas.microsoft.com/office/drawing/2014/main" id="{5BD70C29-36A2-43D1-CBEC-1CB66E42CDE3}"/>
                </a:ext>
              </a:extLst>
            </p:cNvPr>
            <p:cNvCxnSpPr/>
            <p:nvPr userDrawn="1"/>
          </p:nvCxnSpPr>
          <p:spPr>
            <a:xfrm>
              <a:off x="299356" y="47667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47">
              <a:extLst>
                <a:ext uri="{FF2B5EF4-FFF2-40B4-BE49-F238E27FC236}">
                  <a16:creationId xmlns:a16="http://schemas.microsoft.com/office/drawing/2014/main" id="{BF592608-4D17-CC2C-2ADE-63C17CC0CEE5}"/>
                </a:ext>
              </a:extLst>
            </p:cNvPr>
            <p:cNvCxnSpPr/>
            <p:nvPr userDrawn="1"/>
          </p:nvCxnSpPr>
          <p:spPr>
            <a:xfrm>
              <a:off x="299356" y="5949280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44">
              <a:extLst>
                <a:ext uri="{FF2B5EF4-FFF2-40B4-BE49-F238E27FC236}">
                  <a16:creationId xmlns:a16="http://schemas.microsoft.com/office/drawing/2014/main" id="{EBCF4844-FBC8-72F1-9B4B-00A18128FB12}"/>
                </a:ext>
              </a:extLst>
            </p:cNvPr>
            <p:cNvCxnSpPr/>
            <p:nvPr userDrawn="1"/>
          </p:nvCxnSpPr>
          <p:spPr>
            <a:xfrm>
              <a:off x="299356" y="119675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45">
              <a:extLst>
                <a:ext uri="{FF2B5EF4-FFF2-40B4-BE49-F238E27FC236}">
                  <a16:creationId xmlns:a16="http://schemas.microsoft.com/office/drawing/2014/main" id="{3989C0A6-165F-B571-A561-C5C40E5BF584}"/>
                </a:ext>
              </a:extLst>
            </p:cNvPr>
            <p:cNvCxnSpPr/>
            <p:nvPr userDrawn="1"/>
          </p:nvCxnSpPr>
          <p:spPr>
            <a:xfrm>
              <a:off x="299356" y="1484884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253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Beyond" charset="0"/>
          <a:ea typeface="Beyond" charset="0"/>
          <a:cs typeface="Beyond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b="0" i="0" kern="1200">
          <a:solidFill>
            <a:schemeClr val="tx1"/>
          </a:solidFill>
          <a:latin typeface="Calibri" panose="020F0502020204030204" pitchFamily="34" charset="0"/>
          <a:ea typeface="Calibri Light" charset="0"/>
          <a:cs typeface="Calibri Light" charset="0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Calibri" panose="020F0502020204030204" pitchFamily="34" charset="0"/>
          <a:ea typeface="Calibri Light" charset="0"/>
          <a:cs typeface="Calibri Light" charset="0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Calibri" panose="020F0502020204030204" pitchFamily="34" charset="0"/>
          <a:ea typeface="Calibri Light" charset="0"/>
          <a:cs typeface="Calibri Light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1800"/>
        </a:spcBef>
        <a:spcAft>
          <a:spcPts val="400"/>
        </a:spcAft>
        <a:buFontTx/>
        <a:buNone/>
        <a:defRPr sz="1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748" userDrawn="1">
          <p15:clr>
            <a:srgbClr val="A4A3A4"/>
          </p15:clr>
        </p15:guide>
        <p15:guide id="9" pos="3704" userDrawn="1">
          <p15:clr>
            <a:srgbClr val="FBAE40"/>
          </p15:clr>
        </p15:guide>
        <p15:guide id="10" pos="3976" userDrawn="1">
          <p15:clr>
            <a:srgbClr val="FBAE40"/>
          </p15:clr>
        </p15:guide>
        <p15:guide id="11" pos="2751" userDrawn="1">
          <p15:clr>
            <a:srgbClr val="FBAE40"/>
          </p15:clr>
        </p15:guide>
        <p15:guide id="12" pos="2479" userDrawn="1">
          <p15:clr>
            <a:srgbClr val="FBAE40"/>
          </p15:clr>
        </p15:guide>
        <p15:guide id="13" pos="4929" userDrawn="1">
          <p15:clr>
            <a:srgbClr val="FBAE40"/>
          </p15:clr>
        </p15:guide>
        <p15:guide id="14" pos="5201" userDrawn="1">
          <p15:clr>
            <a:srgbClr val="FBAE4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A9CD8EF5-FE46-4639-60D6-629DB33724D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5" y="6247105"/>
            <a:ext cx="4433498" cy="401786"/>
          </a:xfrm>
          <a:prstGeom prst="rect">
            <a:avLst/>
          </a:prstGeom>
        </p:spPr>
      </p:pic>
      <p:graphicFrame>
        <p:nvGraphicFramePr>
          <p:cNvPr id="29" name="think-cell data - do not delete" hidden="1">
            <a:extLst>
              <a:ext uri="{FF2B5EF4-FFF2-40B4-BE49-F238E27FC236}">
                <a16:creationId xmlns:a16="http://schemas.microsoft.com/office/drawing/2014/main" id="{FA24DD5A-B6BD-48E7-8426-44479976B2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306" imgH="306" progId="TCLayout.ActiveDocument.1">
                  <p:embed/>
                </p:oleObj>
              </mc:Choice>
              <mc:Fallback>
                <p:oleObj name="think-cell Folie" r:id="rId9" imgW="306" imgH="306" progId="TCLayout.ActiveDocument.1">
                  <p:embed/>
                  <p:pic>
                    <p:nvPicPr>
                      <p:cNvPr id="2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24DD5A-B6BD-48E7-8426-44479976B2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79425" y="476672"/>
            <a:ext cx="11233150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/>
              <a:t>Tytuł slajdu – Beyond 24pkt., czarny – dopuszczalne dwie linijki tekstu</a:t>
            </a: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07D829F8-23CE-26FA-CECB-503087464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5" y="1196752"/>
            <a:ext cx="11233199" cy="4753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/>
              <a:t>Tekst podstawowy – Calibri 16pkt., czarny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 – Beyond 18pkt., czarny</a:t>
            </a:r>
          </a:p>
          <a:p>
            <a:pPr lvl="4"/>
            <a:r>
              <a:rPr lang="pl-PL"/>
              <a:t>Tekst podstawowy – Calibri 16pkt., czarny</a:t>
            </a:r>
          </a:p>
          <a:p>
            <a:pPr lvl="5"/>
            <a:r>
              <a:rPr lang="pl-PL"/>
              <a:t>Szósty poziom</a:t>
            </a:r>
          </a:p>
          <a:p>
            <a:pPr lvl="6"/>
            <a:r>
              <a:rPr lang="pl-PL"/>
              <a:t>Siódmy poziom</a:t>
            </a:r>
          </a:p>
          <a:p>
            <a:pPr lvl="7"/>
            <a:r>
              <a:rPr lang="pl-PL"/>
              <a:t>Ósmy poziom</a:t>
            </a:r>
          </a:p>
          <a:p>
            <a:pPr lvl="8"/>
            <a:r>
              <a:rPr lang="pl-PL"/>
              <a:t>Dziewiąty poziom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B3271D8-FC78-77B4-D05C-96A48E044CA9}"/>
              </a:ext>
            </a:extLst>
          </p:cNvPr>
          <p:cNvGrpSpPr/>
          <p:nvPr userDrawn="1"/>
        </p:nvGrpSpPr>
        <p:grpSpPr>
          <a:xfrm>
            <a:off x="479376" y="-207404"/>
            <a:ext cx="11233199" cy="90000"/>
            <a:chOff x="479376" y="152636"/>
            <a:chExt cx="11233199" cy="90000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16D18038-D88F-25E2-FC96-528824215480}"/>
                </a:ext>
              </a:extLst>
            </p:cNvPr>
            <p:cNvGrpSpPr/>
            <p:nvPr/>
          </p:nvGrpSpPr>
          <p:grpSpPr>
            <a:xfrm>
              <a:off x="5879976" y="152636"/>
              <a:ext cx="432048" cy="90000"/>
              <a:chOff x="5879976" y="1700808"/>
              <a:chExt cx="432048" cy="90000"/>
            </a:xfrm>
          </p:grpSpPr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D44765A9-1FCE-42A6-3AC8-449295475211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rgbClr val="FF8F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0AC047AF-EBD4-85B2-D0F2-22691E4AD201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rgbClr val="FF8F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45987DAE-20BE-142E-7A2C-D4D456487A03}"/>
                </a:ext>
              </a:extLst>
            </p:cNvPr>
            <p:cNvGrpSpPr/>
            <p:nvPr/>
          </p:nvGrpSpPr>
          <p:grpSpPr>
            <a:xfrm>
              <a:off x="3935760" y="152636"/>
              <a:ext cx="432048" cy="90000"/>
              <a:chOff x="5879976" y="1700808"/>
              <a:chExt cx="432048" cy="90000"/>
            </a:xfrm>
          </p:grpSpPr>
          <p:cxnSp>
            <p:nvCxnSpPr>
              <p:cNvPr id="39" name="Łącznik prosty 38">
                <a:extLst>
                  <a:ext uri="{FF2B5EF4-FFF2-40B4-BE49-F238E27FC236}">
                    <a16:creationId xmlns:a16="http://schemas.microsoft.com/office/drawing/2014/main" id="{103E7863-DF32-AECB-A10F-CEAE92C30C05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59535B80-1018-4747-7765-C5B930D68898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03D7C023-CE4B-8C93-17FF-00FADE3ECAED}"/>
                </a:ext>
              </a:extLst>
            </p:cNvPr>
            <p:cNvGrpSpPr/>
            <p:nvPr/>
          </p:nvGrpSpPr>
          <p:grpSpPr>
            <a:xfrm>
              <a:off x="479376" y="152636"/>
              <a:ext cx="2916324" cy="90000"/>
              <a:chOff x="3395700" y="1700808"/>
              <a:chExt cx="2916324" cy="90004"/>
            </a:xfrm>
          </p:grpSpPr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92639135-97A1-391A-B82E-4F2A0F9E75A5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4B0992D4-0FE5-2D0A-EEB1-C0AC4B1537AA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5858513E-5A32-53B2-68EE-D3AC5479AF06}"/>
                  </a:ext>
                </a:extLst>
              </p:cNvPr>
              <p:cNvCxnSpPr/>
              <p:nvPr/>
            </p:nvCxnSpPr>
            <p:spPr>
              <a:xfrm flipV="1">
                <a:off x="3395700" y="1700812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EE08969D-FE4A-B557-FA40-56DE7766F815}"/>
                </a:ext>
              </a:extLst>
            </p:cNvPr>
            <p:cNvGrpSpPr/>
            <p:nvPr/>
          </p:nvGrpSpPr>
          <p:grpSpPr>
            <a:xfrm>
              <a:off x="7824192" y="152636"/>
              <a:ext cx="432048" cy="90000"/>
              <a:chOff x="5879976" y="1700808"/>
              <a:chExt cx="432048" cy="90000"/>
            </a:xfrm>
          </p:grpSpPr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CA68AA31-09D9-7CB7-743A-5303FFCF95BB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9403A896-330A-DC85-FBD1-D18F0105CFBB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8BCF8C15-E045-7486-C14D-8C827152C9F6}"/>
                </a:ext>
              </a:extLst>
            </p:cNvPr>
            <p:cNvGrpSpPr/>
            <p:nvPr/>
          </p:nvGrpSpPr>
          <p:grpSpPr>
            <a:xfrm>
              <a:off x="8796300" y="152636"/>
              <a:ext cx="2916275" cy="90000"/>
              <a:chOff x="5879976" y="1700808"/>
              <a:chExt cx="2916275" cy="90000"/>
            </a:xfrm>
          </p:grpSpPr>
          <p:cxnSp>
            <p:nvCxnSpPr>
              <p:cNvPr id="19" name="Łącznik prosty 18">
                <a:extLst>
                  <a:ext uri="{FF2B5EF4-FFF2-40B4-BE49-F238E27FC236}">
                    <a16:creationId xmlns:a16="http://schemas.microsoft.com/office/drawing/2014/main" id="{01B23EC1-8AD5-8C81-CAC3-97044DFF97C4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8535DEB4-6BDB-468F-BD2E-C1622F6488E3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7FBEF5A0-20A5-4C6C-12F3-AEB5A73FE830}"/>
                  </a:ext>
                </a:extLst>
              </p:cNvPr>
              <p:cNvCxnSpPr/>
              <p:nvPr/>
            </p:nvCxnSpPr>
            <p:spPr>
              <a:xfrm flipV="1">
                <a:off x="8796251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id="{1787D20A-3C40-7114-9743-1C7C8995AAB5}"/>
              </a:ext>
            </a:extLst>
          </p:cNvPr>
          <p:cNvGrpSpPr/>
          <p:nvPr userDrawn="1"/>
        </p:nvGrpSpPr>
        <p:grpSpPr>
          <a:xfrm>
            <a:off x="-186688" y="476672"/>
            <a:ext cx="90000" cy="5472608"/>
            <a:chOff x="299356" y="476672"/>
            <a:chExt cx="90000" cy="5472608"/>
          </a:xfrm>
        </p:grpSpPr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FED22FDE-EC9E-AA53-325E-07F12AA31A4C}"/>
                </a:ext>
              </a:extLst>
            </p:cNvPr>
            <p:cNvCxnSpPr/>
            <p:nvPr userDrawn="1"/>
          </p:nvCxnSpPr>
          <p:spPr>
            <a:xfrm>
              <a:off x="299356" y="47667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F399C744-7252-AE30-2085-9C373550C0BF}"/>
                </a:ext>
              </a:extLst>
            </p:cNvPr>
            <p:cNvCxnSpPr/>
            <p:nvPr userDrawn="1"/>
          </p:nvCxnSpPr>
          <p:spPr>
            <a:xfrm>
              <a:off x="299356" y="5949280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Łącznik prosty 44">
              <a:extLst>
                <a:ext uri="{FF2B5EF4-FFF2-40B4-BE49-F238E27FC236}">
                  <a16:creationId xmlns:a16="http://schemas.microsoft.com/office/drawing/2014/main" id="{4A3283EE-943D-680F-60D3-8FB46D115258}"/>
                </a:ext>
              </a:extLst>
            </p:cNvPr>
            <p:cNvCxnSpPr/>
            <p:nvPr userDrawn="1"/>
          </p:nvCxnSpPr>
          <p:spPr>
            <a:xfrm>
              <a:off x="299356" y="119675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Łącznik prosty 45">
              <a:extLst>
                <a:ext uri="{FF2B5EF4-FFF2-40B4-BE49-F238E27FC236}">
                  <a16:creationId xmlns:a16="http://schemas.microsoft.com/office/drawing/2014/main" id="{52922473-B458-CE95-3B57-FE7CACEE9501}"/>
                </a:ext>
              </a:extLst>
            </p:cNvPr>
            <p:cNvCxnSpPr/>
            <p:nvPr userDrawn="1"/>
          </p:nvCxnSpPr>
          <p:spPr>
            <a:xfrm>
              <a:off x="299356" y="1484884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46">
            <a:extLst>
              <a:ext uri="{FF2B5EF4-FFF2-40B4-BE49-F238E27FC236}">
                <a16:creationId xmlns:a16="http://schemas.microsoft.com/office/drawing/2014/main" id="{9DDEB747-5B49-33BC-23A9-A526CA708952}"/>
              </a:ext>
            </a:extLst>
          </p:cNvPr>
          <p:cNvGrpSpPr/>
          <p:nvPr userDrawn="1"/>
        </p:nvGrpSpPr>
        <p:grpSpPr>
          <a:xfrm>
            <a:off x="12288688" y="476672"/>
            <a:ext cx="90000" cy="5472608"/>
            <a:chOff x="299356" y="476672"/>
            <a:chExt cx="90000" cy="5472608"/>
          </a:xfrm>
        </p:grpSpPr>
        <p:cxnSp>
          <p:nvCxnSpPr>
            <p:cNvPr id="8" name="Łącznik prosty 43">
              <a:extLst>
                <a:ext uri="{FF2B5EF4-FFF2-40B4-BE49-F238E27FC236}">
                  <a16:creationId xmlns:a16="http://schemas.microsoft.com/office/drawing/2014/main" id="{5BD70C29-36A2-43D1-CBEC-1CB66E42CDE3}"/>
                </a:ext>
              </a:extLst>
            </p:cNvPr>
            <p:cNvCxnSpPr/>
            <p:nvPr userDrawn="1"/>
          </p:nvCxnSpPr>
          <p:spPr>
            <a:xfrm>
              <a:off x="299356" y="47667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47">
              <a:extLst>
                <a:ext uri="{FF2B5EF4-FFF2-40B4-BE49-F238E27FC236}">
                  <a16:creationId xmlns:a16="http://schemas.microsoft.com/office/drawing/2014/main" id="{BF592608-4D17-CC2C-2ADE-63C17CC0CEE5}"/>
                </a:ext>
              </a:extLst>
            </p:cNvPr>
            <p:cNvCxnSpPr/>
            <p:nvPr userDrawn="1"/>
          </p:nvCxnSpPr>
          <p:spPr>
            <a:xfrm>
              <a:off x="299356" y="5949280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44">
              <a:extLst>
                <a:ext uri="{FF2B5EF4-FFF2-40B4-BE49-F238E27FC236}">
                  <a16:creationId xmlns:a16="http://schemas.microsoft.com/office/drawing/2014/main" id="{EBCF4844-FBC8-72F1-9B4B-00A18128FB12}"/>
                </a:ext>
              </a:extLst>
            </p:cNvPr>
            <p:cNvCxnSpPr/>
            <p:nvPr userDrawn="1"/>
          </p:nvCxnSpPr>
          <p:spPr>
            <a:xfrm>
              <a:off x="299356" y="119675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45">
              <a:extLst>
                <a:ext uri="{FF2B5EF4-FFF2-40B4-BE49-F238E27FC236}">
                  <a16:creationId xmlns:a16="http://schemas.microsoft.com/office/drawing/2014/main" id="{3989C0A6-165F-B571-A561-C5C40E5BF584}"/>
                </a:ext>
              </a:extLst>
            </p:cNvPr>
            <p:cNvCxnSpPr/>
            <p:nvPr userDrawn="1"/>
          </p:nvCxnSpPr>
          <p:spPr>
            <a:xfrm>
              <a:off x="299356" y="1484884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253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55" r:id="rId3"/>
    <p:sldLayoutId id="2147483851" r:id="rId4"/>
    <p:sldLayoutId id="214748385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Beyond" charset="0"/>
          <a:ea typeface="Beyond" charset="0"/>
          <a:cs typeface="Beyond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b="0" i="0" kern="1200">
          <a:solidFill>
            <a:schemeClr val="tx1"/>
          </a:solidFill>
          <a:latin typeface="Calibri" panose="020F0502020204030204" pitchFamily="34" charset="0"/>
          <a:ea typeface="Calibri Light" charset="0"/>
          <a:cs typeface="Calibri Light" charset="0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Calibri" panose="020F0502020204030204" pitchFamily="34" charset="0"/>
          <a:ea typeface="Calibri Light" charset="0"/>
          <a:cs typeface="Calibri Light" charset="0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Calibri" panose="020F0502020204030204" pitchFamily="34" charset="0"/>
          <a:ea typeface="Calibri Light" charset="0"/>
          <a:cs typeface="Calibri Light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1800"/>
        </a:spcBef>
        <a:spcAft>
          <a:spcPts val="400"/>
        </a:spcAft>
        <a:buFontTx/>
        <a:buNone/>
        <a:defRPr sz="1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748" userDrawn="1">
          <p15:clr>
            <a:srgbClr val="A4A3A4"/>
          </p15:clr>
        </p15:guide>
        <p15:guide id="9" pos="3704" userDrawn="1">
          <p15:clr>
            <a:srgbClr val="FBAE40"/>
          </p15:clr>
        </p15:guide>
        <p15:guide id="10" pos="3976" userDrawn="1">
          <p15:clr>
            <a:srgbClr val="FBAE40"/>
          </p15:clr>
        </p15:guide>
        <p15:guide id="11" pos="2751" userDrawn="1">
          <p15:clr>
            <a:srgbClr val="FBAE40"/>
          </p15:clr>
        </p15:guide>
        <p15:guide id="12" pos="2479" userDrawn="1">
          <p15:clr>
            <a:srgbClr val="FBAE40"/>
          </p15:clr>
        </p15:guide>
        <p15:guide id="13" pos="4929" userDrawn="1">
          <p15:clr>
            <a:srgbClr val="FBAE40"/>
          </p15:clr>
        </p15:guide>
        <p15:guide id="14" pos="5201" userDrawn="1">
          <p15:clr>
            <a:srgbClr val="FBAE4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hink-cell data - do not delete" hidden="1">
            <a:extLst>
              <a:ext uri="{FF2B5EF4-FFF2-40B4-BE49-F238E27FC236}">
                <a16:creationId xmlns:a16="http://schemas.microsoft.com/office/drawing/2014/main" id="{FA24DD5A-B6BD-48E7-8426-44479976B2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2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24DD5A-B6BD-48E7-8426-44479976B2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79425" y="476672"/>
            <a:ext cx="11233150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/>
              <a:t>Tytuł slajdu – Beyond 24pkt., czarny – dopuszczalne dwie linijki tekstu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BD0267D-8A32-5F0A-7E4F-A261CBB7DACA}"/>
              </a:ext>
            </a:extLst>
          </p:cNvPr>
          <p:cNvSpPr/>
          <p:nvPr userDrawn="1"/>
        </p:nvSpPr>
        <p:spPr>
          <a:xfrm rot="2700000">
            <a:off x="11107927" y="6408473"/>
            <a:ext cx="79106" cy="7905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CBCD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7D9C4-B52B-1676-3508-6DC1419FF4BB}"/>
              </a:ext>
            </a:extLst>
          </p:cNvPr>
          <p:cNvSpPr/>
          <p:nvPr userDrawn="1"/>
        </p:nvSpPr>
        <p:spPr>
          <a:xfrm rot="13500000">
            <a:off x="11617154" y="6408473"/>
            <a:ext cx="79106" cy="7905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CBCD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latin typeface="Calibri" panose="020F0502020204030204" pitchFamily="34" charset="0"/>
            </a:endParaRP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07D829F8-23CE-26FA-CECB-503087464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5" y="1196752"/>
            <a:ext cx="11233199" cy="4753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/>
              <a:t>Tekst podstawowy – Calibri 16pkt., czarny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 – Beyond 18pkt., czarny</a:t>
            </a:r>
          </a:p>
          <a:p>
            <a:pPr lvl="4"/>
            <a:r>
              <a:rPr lang="pl-PL"/>
              <a:t>Tekst podstawowy – Calibri 16pkt., czarny</a:t>
            </a:r>
          </a:p>
          <a:p>
            <a:pPr lvl="5"/>
            <a:r>
              <a:rPr lang="pl-PL"/>
              <a:t>Szósty poziom</a:t>
            </a:r>
          </a:p>
          <a:p>
            <a:pPr lvl="6"/>
            <a:r>
              <a:rPr lang="pl-PL"/>
              <a:t>Siódmy poziom</a:t>
            </a:r>
          </a:p>
          <a:p>
            <a:pPr lvl="7"/>
            <a:r>
              <a:rPr lang="pl-PL"/>
              <a:t>Ósmy poziom</a:t>
            </a:r>
          </a:p>
          <a:p>
            <a:pPr lvl="8"/>
            <a:r>
              <a:rPr lang="pl-PL"/>
              <a:t>Dziewiąty poziom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B3271D8-FC78-77B4-D05C-96A48E044CA9}"/>
              </a:ext>
            </a:extLst>
          </p:cNvPr>
          <p:cNvGrpSpPr/>
          <p:nvPr userDrawn="1"/>
        </p:nvGrpSpPr>
        <p:grpSpPr>
          <a:xfrm>
            <a:off x="479376" y="-207404"/>
            <a:ext cx="11233199" cy="90000"/>
            <a:chOff x="479376" y="152636"/>
            <a:chExt cx="11233199" cy="90000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16D18038-D88F-25E2-FC96-528824215480}"/>
                </a:ext>
              </a:extLst>
            </p:cNvPr>
            <p:cNvGrpSpPr/>
            <p:nvPr/>
          </p:nvGrpSpPr>
          <p:grpSpPr>
            <a:xfrm>
              <a:off x="5879976" y="152636"/>
              <a:ext cx="432048" cy="90000"/>
              <a:chOff x="5879976" y="1700808"/>
              <a:chExt cx="432048" cy="90000"/>
            </a:xfrm>
          </p:grpSpPr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D44765A9-1FCE-42A6-3AC8-449295475211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rgbClr val="FF8F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0AC047AF-EBD4-85B2-D0F2-22691E4AD201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rgbClr val="FF8F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45987DAE-20BE-142E-7A2C-D4D456487A03}"/>
                </a:ext>
              </a:extLst>
            </p:cNvPr>
            <p:cNvGrpSpPr/>
            <p:nvPr/>
          </p:nvGrpSpPr>
          <p:grpSpPr>
            <a:xfrm>
              <a:off x="3935760" y="152636"/>
              <a:ext cx="432048" cy="90000"/>
              <a:chOff x="5879976" y="1700808"/>
              <a:chExt cx="432048" cy="90000"/>
            </a:xfrm>
          </p:grpSpPr>
          <p:cxnSp>
            <p:nvCxnSpPr>
              <p:cNvPr id="39" name="Łącznik prosty 38">
                <a:extLst>
                  <a:ext uri="{FF2B5EF4-FFF2-40B4-BE49-F238E27FC236}">
                    <a16:creationId xmlns:a16="http://schemas.microsoft.com/office/drawing/2014/main" id="{103E7863-DF32-AECB-A10F-CEAE92C30C05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59535B80-1018-4747-7765-C5B930D68898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03D7C023-CE4B-8C93-17FF-00FADE3ECAED}"/>
                </a:ext>
              </a:extLst>
            </p:cNvPr>
            <p:cNvGrpSpPr/>
            <p:nvPr/>
          </p:nvGrpSpPr>
          <p:grpSpPr>
            <a:xfrm>
              <a:off x="479376" y="152636"/>
              <a:ext cx="2916324" cy="90000"/>
              <a:chOff x="3395700" y="1700808"/>
              <a:chExt cx="2916324" cy="90004"/>
            </a:xfrm>
          </p:grpSpPr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92639135-97A1-391A-B82E-4F2A0F9E75A5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4B0992D4-0FE5-2D0A-EEB1-C0AC4B1537AA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5858513E-5A32-53B2-68EE-D3AC5479AF06}"/>
                  </a:ext>
                </a:extLst>
              </p:cNvPr>
              <p:cNvCxnSpPr/>
              <p:nvPr/>
            </p:nvCxnSpPr>
            <p:spPr>
              <a:xfrm flipV="1">
                <a:off x="3395700" y="1700812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EE08969D-FE4A-B557-FA40-56DE7766F815}"/>
                </a:ext>
              </a:extLst>
            </p:cNvPr>
            <p:cNvGrpSpPr/>
            <p:nvPr/>
          </p:nvGrpSpPr>
          <p:grpSpPr>
            <a:xfrm>
              <a:off x="7824192" y="152636"/>
              <a:ext cx="432048" cy="90000"/>
              <a:chOff x="5879976" y="1700808"/>
              <a:chExt cx="432048" cy="90000"/>
            </a:xfrm>
          </p:grpSpPr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CA68AA31-09D9-7CB7-743A-5303FFCF95BB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9403A896-330A-DC85-FBD1-D18F0105CFBB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rgbClr val="6CC2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8BCF8C15-E045-7486-C14D-8C827152C9F6}"/>
                </a:ext>
              </a:extLst>
            </p:cNvPr>
            <p:cNvGrpSpPr/>
            <p:nvPr/>
          </p:nvGrpSpPr>
          <p:grpSpPr>
            <a:xfrm>
              <a:off x="8796300" y="152636"/>
              <a:ext cx="2916275" cy="90000"/>
              <a:chOff x="5879976" y="1700808"/>
              <a:chExt cx="2916275" cy="90000"/>
            </a:xfrm>
          </p:grpSpPr>
          <p:cxnSp>
            <p:nvCxnSpPr>
              <p:cNvPr id="19" name="Łącznik prosty 18">
                <a:extLst>
                  <a:ext uri="{FF2B5EF4-FFF2-40B4-BE49-F238E27FC236}">
                    <a16:creationId xmlns:a16="http://schemas.microsoft.com/office/drawing/2014/main" id="{01B23EC1-8AD5-8C81-CAC3-97044DFF97C4}"/>
                  </a:ext>
                </a:extLst>
              </p:cNvPr>
              <p:cNvCxnSpPr/>
              <p:nvPr/>
            </p:nvCxnSpPr>
            <p:spPr>
              <a:xfrm flipV="1">
                <a:off x="5879976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8535DEB4-6BDB-468F-BD2E-C1622F6488E3}"/>
                  </a:ext>
                </a:extLst>
              </p:cNvPr>
              <p:cNvCxnSpPr/>
              <p:nvPr/>
            </p:nvCxnSpPr>
            <p:spPr>
              <a:xfrm flipV="1">
                <a:off x="6312024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7FBEF5A0-20A5-4C6C-12F3-AEB5A73FE830}"/>
                  </a:ext>
                </a:extLst>
              </p:cNvPr>
              <p:cNvCxnSpPr/>
              <p:nvPr/>
            </p:nvCxnSpPr>
            <p:spPr>
              <a:xfrm flipV="1">
                <a:off x="8796251" y="1700808"/>
                <a:ext cx="0" cy="9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id="{1787D20A-3C40-7114-9743-1C7C8995AAB5}"/>
              </a:ext>
            </a:extLst>
          </p:cNvPr>
          <p:cNvGrpSpPr/>
          <p:nvPr userDrawn="1"/>
        </p:nvGrpSpPr>
        <p:grpSpPr>
          <a:xfrm>
            <a:off x="-186688" y="476672"/>
            <a:ext cx="90000" cy="5472608"/>
            <a:chOff x="299356" y="476672"/>
            <a:chExt cx="90000" cy="5472608"/>
          </a:xfrm>
        </p:grpSpPr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FED22FDE-EC9E-AA53-325E-07F12AA31A4C}"/>
                </a:ext>
              </a:extLst>
            </p:cNvPr>
            <p:cNvCxnSpPr/>
            <p:nvPr userDrawn="1"/>
          </p:nvCxnSpPr>
          <p:spPr>
            <a:xfrm>
              <a:off x="299356" y="47667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F399C744-7252-AE30-2085-9C373550C0BF}"/>
                </a:ext>
              </a:extLst>
            </p:cNvPr>
            <p:cNvCxnSpPr/>
            <p:nvPr userDrawn="1"/>
          </p:nvCxnSpPr>
          <p:spPr>
            <a:xfrm>
              <a:off x="299356" y="5949280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Łącznik prosty 44">
              <a:extLst>
                <a:ext uri="{FF2B5EF4-FFF2-40B4-BE49-F238E27FC236}">
                  <a16:creationId xmlns:a16="http://schemas.microsoft.com/office/drawing/2014/main" id="{4A3283EE-943D-680F-60D3-8FB46D115258}"/>
                </a:ext>
              </a:extLst>
            </p:cNvPr>
            <p:cNvCxnSpPr/>
            <p:nvPr userDrawn="1"/>
          </p:nvCxnSpPr>
          <p:spPr>
            <a:xfrm>
              <a:off x="299356" y="119675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Łącznik prosty 45">
              <a:extLst>
                <a:ext uri="{FF2B5EF4-FFF2-40B4-BE49-F238E27FC236}">
                  <a16:creationId xmlns:a16="http://schemas.microsoft.com/office/drawing/2014/main" id="{52922473-B458-CE95-3B57-FE7CACEE9501}"/>
                </a:ext>
              </a:extLst>
            </p:cNvPr>
            <p:cNvCxnSpPr/>
            <p:nvPr userDrawn="1"/>
          </p:nvCxnSpPr>
          <p:spPr>
            <a:xfrm>
              <a:off x="299356" y="1484884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46">
            <a:extLst>
              <a:ext uri="{FF2B5EF4-FFF2-40B4-BE49-F238E27FC236}">
                <a16:creationId xmlns:a16="http://schemas.microsoft.com/office/drawing/2014/main" id="{9DDEB747-5B49-33BC-23A9-A526CA708952}"/>
              </a:ext>
            </a:extLst>
          </p:cNvPr>
          <p:cNvGrpSpPr/>
          <p:nvPr userDrawn="1"/>
        </p:nvGrpSpPr>
        <p:grpSpPr>
          <a:xfrm>
            <a:off x="12288688" y="476672"/>
            <a:ext cx="90000" cy="5472608"/>
            <a:chOff x="299356" y="476672"/>
            <a:chExt cx="90000" cy="5472608"/>
          </a:xfrm>
        </p:grpSpPr>
        <p:cxnSp>
          <p:nvCxnSpPr>
            <p:cNvPr id="8" name="Łącznik prosty 43">
              <a:extLst>
                <a:ext uri="{FF2B5EF4-FFF2-40B4-BE49-F238E27FC236}">
                  <a16:creationId xmlns:a16="http://schemas.microsoft.com/office/drawing/2014/main" id="{5BD70C29-36A2-43D1-CBEC-1CB66E42CDE3}"/>
                </a:ext>
              </a:extLst>
            </p:cNvPr>
            <p:cNvCxnSpPr/>
            <p:nvPr userDrawn="1"/>
          </p:nvCxnSpPr>
          <p:spPr>
            <a:xfrm>
              <a:off x="299356" y="47667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47">
              <a:extLst>
                <a:ext uri="{FF2B5EF4-FFF2-40B4-BE49-F238E27FC236}">
                  <a16:creationId xmlns:a16="http://schemas.microsoft.com/office/drawing/2014/main" id="{BF592608-4D17-CC2C-2ADE-63C17CC0CEE5}"/>
                </a:ext>
              </a:extLst>
            </p:cNvPr>
            <p:cNvCxnSpPr/>
            <p:nvPr userDrawn="1"/>
          </p:nvCxnSpPr>
          <p:spPr>
            <a:xfrm>
              <a:off x="299356" y="5949280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44">
              <a:extLst>
                <a:ext uri="{FF2B5EF4-FFF2-40B4-BE49-F238E27FC236}">
                  <a16:creationId xmlns:a16="http://schemas.microsoft.com/office/drawing/2014/main" id="{EBCF4844-FBC8-72F1-9B4B-00A18128FB12}"/>
                </a:ext>
              </a:extLst>
            </p:cNvPr>
            <p:cNvCxnSpPr/>
            <p:nvPr userDrawn="1"/>
          </p:nvCxnSpPr>
          <p:spPr>
            <a:xfrm>
              <a:off x="299356" y="1196752"/>
              <a:ext cx="90000" cy="0"/>
            </a:xfrm>
            <a:prstGeom prst="line">
              <a:avLst/>
            </a:prstGeom>
            <a:ln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45">
              <a:extLst>
                <a:ext uri="{FF2B5EF4-FFF2-40B4-BE49-F238E27FC236}">
                  <a16:creationId xmlns:a16="http://schemas.microsoft.com/office/drawing/2014/main" id="{3989C0A6-165F-B571-A561-C5C40E5BF584}"/>
                </a:ext>
              </a:extLst>
            </p:cNvPr>
            <p:cNvCxnSpPr/>
            <p:nvPr userDrawn="1"/>
          </p:nvCxnSpPr>
          <p:spPr>
            <a:xfrm>
              <a:off x="299356" y="1484884"/>
              <a:ext cx="90000" cy="0"/>
            </a:xfrm>
            <a:prstGeom prst="line">
              <a:avLst/>
            </a:prstGeom>
            <a:ln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253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Beyond" charset="0"/>
          <a:ea typeface="Beyond" charset="0"/>
          <a:cs typeface="Beyond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b="0" i="0" kern="1200">
          <a:solidFill>
            <a:schemeClr val="tx1"/>
          </a:solidFill>
          <a:latin typeface="Calibri" panose="020F0502020204030204" pitchFamily="34" charset="0"/>
          <a:ea typeface="Calibri Light" charset="0"/>
          <a:cs typeface="Calibri Light" charset="0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Calibri" panose="020F0502020204030204" pitchFamily="34" charset="0"/>
          <a:ea typeface="Calibri Light" charset="0"/>
          <a:cs typeface="Calibri Light" charset="0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Calibri" panose="020F0502020204030204" pitchFamily="34" charset="0"/>
          <a:ea typeface="Calibri Light" charset="0"/>
          <a:cs typeface="Calibri Light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1800"/>
        </a:spcBef>
        <a:spcAft>
          <a:spcPts val="400"/>
        </a:spcAft>
        <a:buFontTx/>
        <a:buNone/>
        <a:defRPr sz="1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748" userDrawn="1">
          <p15:clr>
            <a:srgbClr val="A4A3A4"/>
          </p15:clr>
        </p15:guide>
        <p15:guide id="9" pos="3704" userDrawn="1">
          <p15:clr>
            <a:srgbClr val="FBAE40"/>
          </p15:clr>
        </p15:guide>
        <p15:guide id="10" pos="3976" userDrawn="1">
          <p15:clr>
            <a:srgbClr val="FBAE40"/>
          </p15:clr>
        </p15:guide>
        <p15:guide id="11" pos="2751" userDrawn="1">
          <p15:clr>
            <a:srgbClr val="FBAE40"/>
          </p15:clr>
        </p15:guide>
        <p15:guide id="12" pos="2479" userDrawn="1">
          <p15:clr>
            <a:srgbClr val="FBAE40"/>
          </p15:clr>
        </p15:guide>
        <p15:guide id="13" pos="4929" userDrawn="1">
          <p15:clr>
            <a:srgbClr val="FBAE40"/>
          </p15:clr>
        </p15:guide>
        <p15:guide id="14" pos="5201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10" Type="http://schemas.openxmlformats.org/officeDocument/2006/relationships/image" Target="../media/image18.png"/><Relationship Id="rId4" Type="http://schemas.openxmlformats.org/officeDocument/2006/relationships/image" Target="../media/image62.png"/><Relationship Id="rId9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11" Type="http://schemas.openxmlformats.org/officeDocument/2006/relationships/image" Target="../media/image70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99.png"/><Relationship Id="rId3" Type="http://schemas.openxmlformats.org/officeDocument/2006/relationships/image" Target="../media/image77.png"/><Relationship Id="rId21" Type="http://schemas.openxmlformats.org/officeDocument/2006/relationships/image" Target="../media/image95.jpeg"/><Relationship Id="rId7" Type="http://schemas.openxmlformats.org/officeDocument/2006/relationships/image" Target="../media/image81.png"/><Relationship Id="rId12" Type="http://schemas.openxmlformats.org/officeDocument/2006/relationships/image" Target="../media/image86.jpeg"/><Relationship Id="rId17" Type="http://schemas.openxmlformats.org/officeDocument/2006/relationships/image" Target="../media/image91.png"/><Relationship Id="rId25" Type="http://schemas.openxmlformats.org/officeDocument/2006/relationships/image" Target="../media/image18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0.jpe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jpe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.png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jpe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23" Type="http://schemas.openxmlformats.org/officeDocument/2006/relationships/image" Target="../media/image18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4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microsoft.com/office/2007/relationships/hdphoto" Target="../media/hdphoto1.wdp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1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subTitle" idx="2"/>
          </p:nvPr>
        </p:nvSpPr>
        <p:spPr>
          <a:xfrm>
            <a:off x="976653" y="4985010"/>
            <a:ext cx="7157254" cy="6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dirty="0"/>
              <a:t>Wojciech Stramski, Prezes Zarządu Beyond.pl</a:t>
            </a:r>
            <a:endParaRPr sz="3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E6DEE2B-F6A0-D7AB-605D-C03BD1BC316E}"/>
              </a:ext>
            </a:extLst>
          </p:cNvPr>
          <p:cNvSpPr txBox="1"/>
          <p:nvPr/>
        </p:nvSpPr>
        <p:spPr>
          <a:xfrm>
            <a:off x="976653" y="2128172"/>
            <a:ext cx="1005505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600" dirty="0">
                <a:latin typeface="+mj-lt"/>
              </a:rPr>
              <a:t>	</a:t>
            </a:r>
            <a:br>
              <a:rPr lang="pl-PL" sz="4600" dirty="0">
                <a:latin typeface="+mj-lt"/>
              </a:rPr>
            </a:br>
            <a:r>
              <a:rPr lang="pl-PL" sz="4600" dirty="0">
                <a:latin typeface="+mj-lt"/>
              </a:rPr>
              <a:t>AI pod kontrolą: korzyści z wykorzystania </a:t>
            </a:r>
            <a:br>
              <a:rPr lang="pl-PL" sz="4600" dirty="0">
                <a:latin typeface="+mj-lt"/>
              </a:rPr>
            </a:br>
            <a:r>
              <a:rPr lang="pl-PL" sz="4600" dirty="0">
                <a:latin typeface="+mj-lt"/>
              </a:rPr>
              <a:t>suwerennej Fabryki AI z </a:t>
            </a:r>
            <a:r>
              <a:rPr lang="pl-PL" sz="4600" dirty="0" err="1">
                <a:latin typeface="+mj-lt"/>
              </a:rPr>
              <a:t>OpenShift</a:t>
            </a:r>
            <a:r>
              <a:rPr lang="pl-PL" sz="4600" dirty="0">
                <a:latin typeface="+mj-lt"/>
              </a:rPr>
              <a:t> AI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DE115-08D1-AE17-E63F-3968F6143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BA098F-9C4C-31D7-21F1-A12A6CA6DDAB}"/>
              </a:ext>
            </a:extLst>
          </p:cNvPr>
          <p:cNvSpPr txBox="1">
            <a:spLocks/>
          </p:cNvSpPr>
          <p:nvPr/>
        </p:nvSpPr>
        <p:spPr>
          <a:xfrm>
            <a:off x="342191" y="479372"/>
            <a:ext cx="11233150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Beyond" charset="0"/>
                <a:ea typeface="Beyond" charset="0"/>
                <a:cs typeface="Beyond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pl-PL"/>
              <a:t>Oszczędności kosztowe</a:t>
            </a:r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6C57491-AD4E-9675-39F9-7F422DB52FDD}"/>
              </a:ext>
            </a:extLst>
          </p:cNvPr>
          <p:cNvSpPr txBox="1"/>
          <p:nvPr/>
        </p:nvSpPr>
        <p:spPr>
          <a:xfrm>
            <a:off x="342191" y="1189298"/>
            <a:ext cx="5692998" cy="447940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571500" indent="-571500"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brak inwestycji w infrastrukturę i specjalistów </a:t>
            </a:r>
            <a:b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</a:b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od jej utrzymania</a:t>
            </a:r>
          </a:p>
          <a:p>
            <a:pPr marL="571500" indent="-5715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latin typeface="+mj-lt"/>
                <a:ea typeface="Calibri Light"/>
                <a:cs typeface="Calibri Light"/>
              </a:rPr>
              <a:t>możliwość</a:t>
            </a: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 skalowania infrastruktury i </a:t>
            </a:r>
            <a:r>
              <a:rPr lang="pl-PL" sz="2000">
                <a:latin typeface="+mj-lt"/>
                <a:ea typeface="Calibri Light"/>
                <a:cs typeface="Calibri Light"/>
              </a:rPr>
              <a:t>dopasowania do bieżących potrzeb </a:t>
            </a:r>
          </a:p>
          <a:p>
            <a:pPr marL="571500" indent="-5715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latin typeface="+mj-lt"/>
                <a:ea typeface="Calibri Light"/>
                <a:cs typeface="Calibri Light"/>
              </a:rPr>
              <a:t>dostęp do </a:t>
            </a: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software’u </a:t>
            </a:r>
            <a:r>
              <a:rPr lang="pl-PL" sz="2000">
                <a:latin typeface="+mj-lt"/>
                <a:ea typeface="Calibri Light"/>
                <a:cs typeface="Calibri Light"/>
              </a:rPr>
              <a:t>zwiększającego</a:t>
            </a: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 efektywne wykorzystanie </a:t>
            </a:r>
            <a:r>
              <a:rPr lang="pl-PL" sz="2000">
                <a:latin typeface="+mj-lt"/>
                <a:ea typeface="Calibri Light"/>
                <a:cs typeface="Calibri Light"/>
              </a:rPr>
              <a:t>infrastruktury</a:t>
            </a:r>
          </a:p>
          <a:p>
            <a:pPr marL="571500" indent="-571500"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latin typeface="+mj-lt"/>
                <a:ea typeface="Calibri Light"/>
                <a:cs typeface="Calibri Light"/>
              </a:rPr>
              <a:t>brak kosztów transferu wychodzącego</a:t>
            </a:r>
          </a:p>
          <a:p>
            <a:pPr marL="571500" indent="-5715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brak kosztów </a:t>
            </a:r>
            <a:r>
              <a:rPr lang="pl-PL" sz="2000">
                <a:latin typeface="+mj-lt"/>
                <a:ea typeface="Calibri Light"/>
                <a:cs typeface="Calibri Light"/>
              </a:rPr>
              <a:t>wyjścia</a:t>
            </a:r>
          </a:p>
          <a:p>
            <a:pPr marL="571500" indent="-571500"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przejrzystość i przewidywalność  </a:t>
            </a:r>
            <a:r>
              <a:rPr lang="pl-PL" sz="2000">
                <a:latin typeface="+mj-lt"/>
                <a:ea typeface="Calibri Light"/>
                <a:cs typeface="Calibri Light"/>
              </a:rPr>
              <a:t>rachunków</a:t>
            </a:r>
          </a:p>
          <a:p>
            <a:pPr algn="l">
              <a:buClr>
                <a:srgbClr val="009FDF"/>
              </a:buClr>
            </a:pPr>
            <a:endParaRPr lang="pl-PL" sz="220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Obraz 3" descr="Obraz zawierający niebieskie, sztu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6A03422-0CCA-E014-1BCA-FA87793892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3"/>
          <a:stretch>
            <a:fillRect/>
          </a:stretch>
        </p:blipFill>
        <p:spPr>
          <a:xfrm>
            <a:off x="6156812" y="0"/>
            <a:ext cx="6837570" cy="68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1AD26-7DD6-C508-A9B9-287B554EA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F52300-5486-A563-6F17-CC283157960C}"/>
              </a:ext>
            </a:extLst>
          </p:cNvPr>
          <p:cNvSpPr txBox="1">
            <a:spLocks/>
          </p:cNvSpPr>
          <p:nvPr/>
        </p:nvSpPr>
        <p:spPr>
          <a:xfrm>
            <a:off x="387985" y="549254"/>
            <a:ext cx="11233150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Beyond" charset="0"/>
                <a:ea typeface="Beyond" charset="0"/>
                <a:cs typeface="Beyond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pl-PL"/>
              <a:t>Przyspieszenie wdrożeni modeli AI</a:t>
            </a:r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D383F81-B2C6-1344-3423-5BFA4CF09139}"/>
              </a:ext>
            </a:extLst>
          </p:cNvPr>
          <p:cNvSpPr txBox="1"/>
          <p:nvPr/>
        </p:nvSpPr>
        <p:spPr>
          <a:xfrm>
            <a:off x="387985" y="1357871"/>
            <a:ext cx="5254826" cy="447940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indent="-342900"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gotowa, zintegrowana </a:t>
            </a:r>
            <a:r>
              <a:rPr lang="pl-PL" sz="2000">
                <a:latin typeface="+mj-lt"/>
                <a:ea typeface="Calibri Light"/>
                <a:cs typeface="Calibri Light"/>
              </a:rPr>
              <a:t>infrastruktura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latin typeface="+mj-lt"/>
                <a:ea typeface="Calibri Light"/>
                <a:cs typeface="Calibri Light"/>
              </a:rPr>
              <a:t>dostęp do gotowego i sprawdzonego </a:t>
            </a: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software’u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wstępnie przetrenowane</a:t>
            </a:r>
            <a:r>
              <a:rPr lang="pl-PL" sz="2000">
                <a:latin typeface="+mj-lt"/>
                <a:ea typeface="Calibri Light"/>
                <a:cs typeface="Calibri Light"/>
              </a:rPr>
              <a:t> modele AI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latin typeface="+mj-lt"/>
                <a:ea typeface="Calibri Light"/>
                <a:cs typeface="Calibri Light"/>
              </a:rPr>
              <a:t>redukcja barier wejścia technologicznego </a:t>
            </a:r>
          </a:p>
          <a:p>
            <a:pPr marL="342900" indent="-342900"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latin typeface="+mj-lt"/>
                <a:ea typeface="Calibri Light"/>
                <a:cs typeface="Calibri Light"/>
              </a:rPr>
              <a:t>zautomatyzowane procesy wdrożeniowe</a:t>
            </a:r>
          </a:p>
          <a:p>
            <a:pPr algn="l">
              <a:buClr>
                <a:srgbClr val="009FDF"/>
              </a:buClr>
            </a:pPr>
            <a:endParaRPr lang="pl-PL" sz="2000">
              <a:solidFill>
                <a:srgbClr val="009FD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5A1FC26-6EB8-623A-1A77-26575C3B2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2"/>
          <a:stretch/>
        </p:blipFill>
        <p:spPr>
          <a:xfrm>
            <a:off x="6096000" y="-12516"/>
            <a:ext cx="6782644" cy="68705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8B6CE57-66F5-2B05-93B8-4C36E0492647}"/>
              </a:ext>
            </a:extLst>
          </p:cNvPr>
          <p:cNvCxnSpPr/>
          <p:nvPr/>
        </p:nvCxnSpPr>
        <p:spPr>
          <a:xfrm>
            <a:off x="10316190" y="6370886"/>
            <a:ext cx="0" cy="254561"/>
          </a:xfrm>
          <a:prstGeom prst="line">
            <a:avLst/>
          </a:prstGeom>
          <a:ln cap="sq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0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CC03C-3FDD-84E7-87E1-F9979DA80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CC58E8-200E-058E-06EF-1AA5CCFF7AF1}"/>
              </a:ext>
            </a:extLst>
          </p:cNvPr>
          <p:cNvSpPr txBox="1">
            <a:spLocks/>
          </p:cNvSpPr>
          <p:nvPr/>
        </p:nvSpPr>
        <p:spPr>
          <a:xfrm>
            <a:off x="479425" y="143043"/>
            <a:ext cx="4680404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Beyond" charset="0"/>
                <a:ea typeface="Beyond" charset="0"/>
                <a:cs typeface="Beyond" charset="0"/>
              </a:defRPr>
            </a:lvl1pPr>
          </a:lstStyle>
          <a:p>
            <a:pPr>
              <a:spcAft>
                <a:spcPts val="0"/>
              </a:spcAft>
            </a:pPr>
            <a:br>
              <a:rPr lang="pl-PL">
                <a:latin typeface="Beyond"/>
              </a:rPr>
            </a:br>
            <a:r>
              <a:rPr lang="pl-PL">
                <a:latin typeface="Beyond"/>
              </a:rPr>
              <a:t>Bezpieczeństwo danych (suwerenność danych)</a:t>
            </a:r>
            <a:endParaRPr lang="en-US">
              <a:latin typeface="Beyond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1024FD6-1DD7-8F66-52AA-E32D7E31F884}"/>
              </a:ext>
            </a:extLst>
          </p:cNvPr>
          <p:cNvSpPr txBox="1"/>
          <p:nvPr/>
        </p:nvSpPr>
        <p:spPr>
          <a:xfrm>
            <a:off x="479425" y="1597449"/>
            <a:ext cx="4680404" cy="36631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indent="-342900"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latin typeface="+mj-lt"/>
                <a:ea typeface="Calibri Light"/>
                <a:cs typeface="Calibri Light"/>
              </a:rPr>
              <a:t>pochodzenie i jurysdykcja dostawcy</a:t>
            </a:r>
          </a:p>
          <a:p>
            <a:pPr marL="342900" indent="-342900"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lokalizacja </a:t>
            </a:r>
            <a:r>
              <a:rPr lang="pl-PL" sz="2000">
                <a:latin typeface="+mj-lt"/>
                <a:ea typeface="Calibri Light"/>
                <a:cs typeface="Calibri Light"/>
              </a:rPr>
              <a:t>infrastruktury</a:t>
            </a:r>
          </a:p>
          <a:p>
            <a:pPr marL="342900" indent="-342900"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migracja oraz wykasowanie </a:t>
            </a:r>
            <a:r>
              <a:rPr lang="pl-PL" sz="2000">
                <a:latin typeface="+mj-lt"/>
                <a:ea typeface="Calibri Light"/>
                <a:cs typeface="Calibri Light"/>
              </a:rPr>
              <a:t>danych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jurysdykcja prawna </a:t>
            </a:r>
            <a:r>
              <a:rPr lang="pl-PL" sz="2000">
                <a:latin typeface="+mj-lt"/>
                <a:ea typeface="Calibri Light"/>
                <a:cs typeface="Calibri Light"/>
              </a:rPr>
              <a:t>obowiązująca dla podpisanej umowy</a:t>
            </a:r>
            <a:endParaRPr lang="pl-PL" sz="2000">
              <a:solidFill>
                <a:srgbClr val="009FD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7" name="Obraz 6" descr="Obraz zawierający tekst, Czcionka, Grafi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262FEDA-C593-F625-904A-7558DE27C0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466" y="6370886"/>
            <a:ext cx="1321785" cy="254561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36267798-AE74-809E-1991-3BD007250C6F}"/>
              </a:ext>
            </a:extLst>
          </p:cNvPr>
          <p:cNvCxnSpPr/>
          <p:nvPr/>
        </p:nvCxnSpPr>
        <p:spPr>
          <a:xfrm>
            <a:off x="10316190" y="6370886"/>
            <a:ext cx="0" cy="254561"/>
          </a:xfrm>
          <a:prstGeom prst="line">
            <a:avLst/>
          </a:prstGeom>
          <a:ln cap="sq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niebo, flaga, chmura, na wolnym powietrz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3D3859D4-0AA1-7A7B-6350-B4368B63B9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5913" y="1981"/>
            <a:ext cx="6681703" cy="68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3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9E047-620A-2FB9-DEF6-1B1EA99CD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E14B20-F729-C424-C703-8A66160E9250}"/>
              </a:ext>
            </a:extLst>
          </p:cNvPr>
          <p:cNvSpPr txBox="1">
            <a:spLocks/>
          </p:cNvSpPr>
          <p:nvPr/>
        </p:nvSpPr>
        <p:spPr>
          <a:xfrm>
            <a:off x="479425" y="275177"/>
            <a:ext cx="4680404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Beyond" charset="0"/>
                <a:ea typeface="Beyond" charset="0"/>
                <a:cs typeface="Beyond" charset="0"/>
              </a:defRPr>
            </a:lvl1pPr>
          </a:lstStyle>
          <a:p>
            <a:pPr>
              <a:spcAft>
                <a:spcPts val="0"/>
              </a:spcAft>
            </a:pPr>
            <a:br>
              <a:rPr lang="pl-PL" dirty="0">
                <a:latin typeface="Beyond"/>
              </a:rPr>
            </a:br>
            <a:r>
              <a:rPr lang="pl-PL" dirty="0">
                <a:latin typeface="Beyond"/>
              </a:rPr>
              <a:t>Zgodność z regulacjami prawnymi</a:t>
            </a:r>
            <a:endParaRPr lang="en-US" dirty="0">
              <a:latin typeface="Beyond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D9E5628-F33F-F88F-6179-0DA812794D56}"/>
              </a:ext>
            </a:extLst>
          </p:cNvPr>
          <p:cNvSpPr txBox="1"/>
          <p:nvPr/>
        </p:nvSpPr>
        <p:spPr>
          <a:xfrm>
            <a:off x="479425" y="1448859"/>
            <a:ext cx="4804956" cy="36631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indent="-342900"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latin typeface="+mj-lt"/>
                <a:ea typeface="Calibri Light"/>
                <a:cs typeface="Calibri Light"/>
              </a:rPr>
              <a:t>zgodność z obowiązującymi regulacjami europejskimi i krajowymi </a:t>
            </a:r>
            <a:br>
              <a:rPr lang="pl-PL" sz="2000">
                <a:latin typeface="+mj-lt"/>
                <a:ea typeface="Calibri Light"/>
                <a:cs typeface="Calibri Light"/>
              </a:rPr>
            </a:br>
            <a:r>
              <a:rPr lang="pl-PL" sz="2000">
                <a:latin typeface="+mj-lt"/>
                <a:ea typeface="Calibri Light"/>
                <a:cs typeface="Calibri Light"/>
              </a:rPr>
              <a:t>(w tym </a:t>
            </a: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AI </a:t>
            </a:r>
            <a:r>
              <a:rPr lang="pl-PL" sz="2000" err="1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Act</a:t>
            </a: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, NIS2, DORA, RODO, KNF)</a:t>
            </a:r>
          </a:p>
          <a:p>
            <a:pPr marL="342900" indent="-342900"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latin typeface="+mj-lt"/>
                <a:ea typeface="Calibri Light"/>
                <a:cs typeface="Calibri Light"/>
              </a:rPr>
              <a:t>przygotowanie na </a:t>
            </a:r>
            <a:r>
              <a:rPr lang="pl-PL" sz="200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przyszłe zmiany </a:t>
            </a:r>
            <a:r>
              <a:rPr lang="pl-PL" sz="2000">
                <a:latin typeface="+mj-lt"/>
                <a:ea typeface="Calibri Light"/>
                <a:cs typeface="Calibri Light"/>
              </a:rPr>
              <a:t>regulacyjne</a:t>
            </a:r>
          </a:p>
          <a:p>
            <a:pPr marL="342900" indent="-342900"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>
                <a:latin typeface="+mj-lt"/>
                <a:ea typeface="Calibri Light"/>
                <a:cs typeface="Calibri Light"/>
              </a:rPr>
              <a:t>transparentność i </a:t>
            </a:r>
            <a:r>
              <a:rPr lang="pl-PL" sz="2000" err="1">
                <a:latin typeface="+mj-lt"/>
                <a:ea typeface="Calibri Light"/>
                <a:cs typeface="Calibri Light"/>
              </a:rPr>
              <a:t>audytowalność</a:t>
            </a:r>
            <a:r>
              <a:rPr lang="pl-PL" sz="2000">
                <a:latin typeface="+mj-lt"/>
                <a:ea typeface="Calibri Light"/>
                <a:cs typeface="Calibri Light"/>
              </a:rPr>
              <a:t> systemów AI</a:t>
            </a:r>
          </a:p>
          <a:p>
            <a:pPr>
              <a:buClr>
                <a:srgbClr val="009FDF"/>
              </a:buClr>
            </a:pPr>
            <a:endParaRPr lang="pl-PL" sz="2000">
              <a:solidFill>
                <a:srgbClr val="009FDF"/>
              </a:solidFill>
              <a:latin typeface="+mj-lt"/>
              <a:ea typeface="Calibri Light"/>
              <a:cs typeface="Calibri Light"/>
            </a:endParaRPr>
          </a:p>
          <a:p>
            <a:pPr>
              <a:buClr>
                <a:srgbClr val="009FDF"/>
              </a:buClr>
            </a:pPr>
            <a:endParaRPr lang="pl-PL" sz="2200">
              <a:solidFill>
                <a:srgbClr val="009FD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2AE66B1-A09D-65FA-FFAF-B2E1453019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545581" cy="685800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53A98BEA-ED92-2F3B-2CF7-11BEBF5BA97D}"/>
              </a:ext>
            </a:extLst>
          </p:cNvPr>
          <p:cNvCxnSpPr/>
          <p:nvPr/>
        </p:nvCxnSpPr>
        <p:spPr>
          <a:xfrm>
            <a:off x="10316190" y="6370886"/>
            <a:ext cx="0" cy="254561"/>
          </a:xfrm>
          <a:prstGeom prst="line">
            <a:avLst/>
          </a:prstGeom>
          <a:ln cap="sq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56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31D6A-5C3D-6A49-0B05-8CAA25CE2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5">
            <a:extLst>
              <a:ext uri="{FF2B5EF4-FFF2-40B4-BE49-F238E27FC236}">
                <a16:creationId xmlns:a16="http://schemas.microsoft.com/office/drawing/2014/main" id="{C6C68B63-6D50-FC76-65AB-815E86603D62}"/>
              </a:ext>
            </a:extLst>
          </p:cNvPr>
          <p:cNvSpPr txBox="1">
            <a:spLocks/>
          </p:cNvSpPr>
          <p:nvPr/>
        </p:nvSpPr>
        <p:spPr>
          <a:xfrm>
            <a:off x="370834" y="159910"/>
            <a:ext cx="11048534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Beyond" charset="0"/>
                <a:ea typeface="Beyond" charset="0"/>
                <a:cs typeface="Beyond" charset="0"/>
              </a:defRPr>
            </a:lvl1pPr>
          </a:lstStyle>
          <a:p>
            <a:pPr>
              <a:spcAft>
                <a:spcPts val="0"/>
              </a:spcAft>
            </a:pPr>
            <a:br>
              <a:rPr lang="pl-PL">
                <a:latin typeface="Beyond"/>
              </a:rPr>
            </a:br>
            <a:r>
              <a:rPr lang="pl-PL">
                <a:latin typeface="Beyond"/>
              </a:rPr>
              <a:t>Zgodność z regulacjami prawnymi</a:t>
            </a:r>
            <a:endParaRPr lang="en-US">
              <a:latin typeface="Beyond"/>
            </a:endParaRPr>
          </a:p>
          <a:p>
            <a:pPr>
              <a:spcAft>
                <a:spcPts val="0"/>
              </a:spcAft>
            </a:pPr>
            <a:r>
              <a:rPr lang="pl-PL" sz="2000">
                <a:ea typeface="Times New Roman" panose="02020603050405020304" pitchFamily="18" charset="0"/>
                <a:cs typeface="Calibri" panose="020F0502020204030204" pitchFamily="34" charset="0"/>
              </a:rPr>
              <a:t>Bezpieczeństwo i zgodność usług z wymogami prawnymi (AI </a:t>
            </a:r>
            <a:r>
              <a:rPr lang="pl-PL" sz="2000" err="1">
                <a:ea typeface="Times New Roman" panose="02020603050405020304" pitchFamily="18" charset="0"/>
                <a:cs typeface="Calibri" panose="020F0502020204030204" pitchFamily="34" charset="0"/>
              </a:rPr>
              <a:t>Act</a:t>
            </a:r>
            <a:r>
              <a:rPr lang="pl-PL" sz="2000">
                <a:ea typeface="Times New Roman" panose="02020603050405020304" pitchFamily="18" charset="0"/>
                <a:cs typeface="Calibri" panose="020F0502020204030204" pitchFamily="34" charset="0"/>
              </a:rPr>
              <a:t>, NIS2, DORA, KNF)</a:t>
            </a:r>
            <a:br>
              <a:rPr lang="en-US" sz="2000"/>
            </a:br>
            <a:endParaRPr lang="pl-PL" sz="200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6B0604F-D346-1DB2-B378-067E706C0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11060"/>
              </p:ext>
            </p:extLst>
          </p:nvPr>
        </p:nvGraphicFramePr>
        <p:xfrm>
          <a:off x="643085" y="1499191"/>
          <a:ext cx="10264976" cy="4597742"/>
        </p:xfrm>
        <a:graphic>
          <a:graphicData uri="http://schemas.openxmlformats.org/drawingml/2006/table">
            <a:tbl>
              <a:tblPr/>
              <a:tblGrid>
                <a:gridCol w="2100690">
                  <a:extLst>
                    <a:ext uri="{9D8B030D-6E8A-4147-A177-3AD203B41FA5}">
                      <a16:colId xmlns:a16="http://schemas.microsoft.com/office/drawing/2014/main" val="783844988"/>
                    </a:ext>
                  </a:extLst>
                </a:gridCol>
                <a:gridCol w="4234542">
                  <a:extLst>
                    <a:ext uri="{9D8B030D-6E8A-4147-A177-3AD203B41FA5}">
                      <a16:colId xmlns:a16="http://schemas.microsoft.com/office/drawing/2014/main" val="3947388405"/>
                    </a:ext>
                  </a:extLst>
                </a:gridCol>
                <a:gridCol w="3929744">
                  <a:extLst>
                    <a:ext uri="{9D8B030D-6E8A-4147-A177-3AD203B41FA5}">
                      <a16:colId xmlns:a16="http://schemas.microsoft.com/office/drawing/2014/main" val="1558066429"/>
                    </a:ext>
                  </a:extLst>
                </a:gridCol>
              </a:tblGrid>
              <a:tr h="67764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Kolokacja GPU</a:t>
                      </a:r>
                      <a:br>
                        <a:rPr lang="pl-PL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Serwery</a:t>
                      </a: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GPU</a:t>
                      </a:r>
                    </a:p>
                  </a:txBody>
                  <a:tcPr marL="15240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Usługi AI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5240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157792"/>
                  </a:ext>
                </a:extLst>
              </a:tr>
              <a:tr h="9789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Business Case</a:t>
                      </a:r>
                    </a:p>
                  </a:txBody>
                  <a:tcPr marL="15240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1" u="none" strike="noStrike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w zależności od </a:t>
                      </a:r>
                      <a:br>
                        <a:rPr lang="pl-PL" sz="1600" b="0" i="1" u="none" strike="noStrike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0" i="1" u="none" strike="noStrike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podziału odpowiedzialności</a:t>
                      </a:r>
                      <a:endParaRPr lang="en-US" sz="1600" b="0" i="1" u="none" strike="noStrike"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San</a:t>
                      </a:r>
                      <a:r>
                        <a:rPr lang="pl-PL" sz="1600" b="0" i="0" u="none" strike="noStrike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lang="en-US" sz="1600" b="0" i="0" u="none" strike="noStrike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box/POC </a:t>
                      </a:r>
                      <a:endParaRPr lang="pl-PL" sz="1600" b="0" i="0" u="none" strike="noStrike"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Trening</a:t>
                      </a:r>
                    </a:p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Wnioskowanie</a:t>
                      </a:r>
                      <a:endParaRPr lang="en-US" sz="1600" b="0" i="0" u="none" strike="noStrike"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17519"/>
                  </a:ext>
                </a:extLst>
              </a:tr>
              <a:tr h="101980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l-PL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Bezpieczeństwo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5240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buFont typeface="Wingdings" panose="05000000000000000000" pitchFamily="2" charset="2"/>
                        <a:buNone/>
                      </a:pPr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 </a:t>
                      </a:r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rest</a:t>
                      </a:r>
                    </a:p>
                    <a:p>
                      <a:pPr marL="0" indent="0" algn="ctr" rtl="0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transit</a:t>
                      </a:r>
                    </a:p>
                    <a:p>
                      <a:pPr marL="0" indent="0" algn="ctr" rtl="0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use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buFont typeface="Wingdings" panose="05000000000000000000" pitchFamily="2" charset="2"/>
                        <a:buNone/>
                      </a:pPr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 </a:t>
                      </a:r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rest</a:t>
                      </a:r>
                    </a:p>
                    <a:p>
                      <a:pPr marL="0" indent="0" algn="ctr" rtl="0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transit</a:t>
                      </a:r>
                    </a:p>
                    <a:p>
                      <a:pPr marL="0" indent="0" algn="ctr" rtl="0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use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69144"/>
                  </a:ext>
                </a:extLst>
              </a:tr>
              <a:tr h="745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0" u="none" strike="noStrike"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1" u="none" strike="noStrike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w zależności od </a:t>
                      </a:r>
                      <a:br>
                        <a:rPr lang="pl-PL" sz="1600" b="0" i="1" u="none" strike="noStrike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600" b="0" i="1" u="none" strike="noStrike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podziału odpowiedzialności</a:t>
                      </a:r>
                      <a:endParaRPr lang="en-US" sz="1600" b="0" i="1" u="none" strike="noStrike"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65943"/>
                  </a:ext>
                </a:extLst>
              </a:tr>
              <a:tr h="93957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</a:t>
                      </a:r>
                      <a:br>
                        <a:rPr lang="pl-PL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KNF, DORA, AI </a:t>
                      </a:r>
                      <a:r>
                        <a:rPr lang="pl-PL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r>
                        <a:rPr lang="pl-PL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Data </a:t>
                      </a:r>
                      <a:r>
                        <a:rPr lang="pl-PL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r>
                        <a:rPr lang="pl-PL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NIS2, RODO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5240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93452"/>
                  </a:ext>
                </a:extLst>
              </a:tr>
            </a:tbl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A0B563E-536A-2304-5F7B-CAA5D4535E9F}"/>
              </a:ext>
            </a:extLst>
          </p:cNvPr>
          <p:cNvSpPr txBox="1"/>
          <p:nvPr/>
        </p:nvSpPr>
        <p:spPr>
          <a:xfrm>
            <a:off x="2724378" y="6366231"/>
            <a:ext cx="9648376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200" i="1" dirty="0"/>
              <a:t>Zgodność rozwiązania zależy od wykorzystanych komponentów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4EA7632-07AE-6E53-EB30-29D91A3F3A3F}"/>
              </a:ext>
            </a:extLst>
          </p:cNvPr>
          <p:cNvGrpSpPr/>
          <p:nvPr/>
        </p:nvGrpSpPr>
        <p:grpSpPr>
          <a:xfrm>
            <a:off x="4537609" y="4424742"/>
            <a:ext cx="4627043" cy="1506472"/>
            <a:chOff x="4537609" y="4148296"/>
            <a:chExt cx="4627043" cy="1506472"/>
          </a:xfrm>
        </p:grpSpPr>
        <p:pic>
          <p:nvPicPr>
            <p:cNvPr id="30" name="Obraz 29" descr="Obraz zawierający logo, zrzut ekranu, symbol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8FE95259-8338-4509-24D1-BDF342B0A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7609" y="5083153"/>
              <a:ext cx="480706" cy="480706"/>
            </a:xfrm>
            <a:prstGeom prst="rect">
              <a:avLst/>
            </a:prstGeom>
          </p:spPr>
        </p:pic>
        <p:pic>
          <p:nvPicPr>
            <p:cNvPr id="34" name="Obraz 33" descr="Obraz zawierający logo, zrzut ekranu, symbol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61ECAD0F-8C01-04B6-C63D-AD7C01F9C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3946" y="5174062"/>
              <a:ext cx="480706" cy="480706"/>
            </a:xfrm>
            <a:prstGeom prst="rect">
              <a:avLst/>
            </a:prstGeom>
          </p:spPr>
        </p:pic>
        <p:pic>
          <p:nvPicPr>
            <p:cNvPr id="35" name="Obraz 34" descr="Obraz zawierający logo, zrzut ekranu, symbol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20F121A2-A491-5010-301C-FF9F00A6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3946" y="4148296"/>
              <a:ext cx="480706" cy="480706"/>
            </a:xfrm>
            <a:prstGeom prst="rect">
              <a:avLst/>
            </a:prstGeom>
          </p:spPr>
        </p:pic>
      </p:grpSp>
      <p:pic>
        <p:nvPicPr>
          <p:cNvPr id="5" name="Picture 2" descr="Red Hat logo and symbol, meaning, history, PNG">
            <a:extLst>
              <a:ext uri="{FF2B5EF4-FFF2-40B4-BE49-F238E27FC236}">
                <a16:creationId xmlns:a16="http://schemas.microsoft.com/office/drawing/2014/main" id="{15E2E9D2-091A-AB84-D17E-EBD726C7A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90" b="30902"/>
          <a:stretch/>
        </p:blipFill>
        <p:spPr bwMode="auto">
          <a:xfrm>
            <a:off x="10415446" y="6281136"/>
            <a:ext cx="1282546" cy="3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71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5EC09-02D7-17C7-8A6E-574FF1B3E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1DE472-20C1-6792-532A-642CFB11ACFE}"/>
              </a:ext>
            </a:extLst>
          </p:cNvPr>
          <p:cNvSpPr txBox="1">
            <a:spLocks/>
          </p:cNvSpPr>
          <p:nvPr/>
        </p:nvSpPr>
        <p:spPr>
          <a:xfrm>
            <a:off x="479425" y="474725"/>
            <a:ext cx="11233150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Beyond" charset="0"/>
                <a:ea typeface="Beyond" charset="0"/>
                <a:cs typeface="Beyond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pl-PL"/>
              <a:t>Elastyczność</a:t>
            </a:r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2049250-A905-4558-F6A9-18CB8DFC865A}"/>
              </a:ext>
            </a:extLst>
          </p:cNvPr>
          <p:cNvSpPr txBox="1"/>
          <p:nvPr/>
        </p:nvSpPr>
        <p:spPr>
          <a:xfrm>
            <a:off x="479426" y="461677"/>
            <a:ext cx="4761647" cy="552653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50000"/>
              </a:lnSpc>
              <a:buClr>
                <a:srgbClr val="009FDF"/>
              </a:buClr>
            </a:pPr>
            <a:endParaRPr lang="pl-PL" sz="2400" dirty="0">
              <a:solidFill>
                <a:srgbClr val="009FDF"/>
              </a:solidFill>
              <a:latin typeface="+mj-lt"/>
              <a:ea typeface="Calibri Light"/>
              <a:cs typeface="Calibri Light"/>
            </a:endParaRPr>
          </a:p>
          <a:p>
            <a:pPr marL="571500" indent="-571500" algn="l">
              <a:lnSpc>
                <a:spcPct val="15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gwarancja SLA </a:t>
            </a:r>
          </a:p>
          <a:p>
            <a:pPr marL="571500" indent="-571500" algn="l">
              <a:lnSpc>
                <a:spcPct val="15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hybrydowość rozwiązań </a:t>
            </a:r>
          </a:p>
          <a:p>
            <a:pPr marL="571500" indent="-571500" algn="l">
              <a:lnSpc>
                <a:spcPct val="15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swoboda </a:t>
            </a:r>
            <a:r>
              <a:rPr lang="pl-PL" sz="2000" dirty="0">
                <a:latin typeface="+mj-lt"/>
                <a:ea typeface="Calibri Light"/>
                <a:cs typeface="Calibri Light"/>
              </a:rPr>
              <a:t>wyboru</a:t>
            </a:r>
            <a:r>
              <a:rPr lang="pl-PL" sz="20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 software’u</a:t>
            </a:r>
            <a:endParaRPr lang="pl-PL" sz="2000" dirty="0">
              <a:latin typeface="+mj-lt"/>
              <a:ea typeface="Calibri Light"/>
              <a:cs typeface="Calibri Light"/>
            </a:endParaRPr>
          </a:p>
          <a:p>
            <a:pPr marL="571500" indent="-571500">
              <a:lnSpc>
                <a:spcPct val="15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+mj-lt"/>
                <a:ea typeface="Calibri Light"/>
                <a:cs typeface="Calibri Light"/>
              </a:rPr>
              <a:t>elastyczny model dostępu</a:t>
            </a:r>
            <a:r>
              <a:rPr lang="pl-PL" sz="20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 krótko, średnio lub długoterminowy</a:t>
            </a:r>
          </a:p>
          <a:p>
            <a:pPr marL="571500" indent="-571500">
              <a:lnSpc>
                <a:spcPct val="15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+mj-lt"/>
                <a:ea typeface="Calibri Light"/>
                <a:cs typeface="Calibri Light"/>
              </a:rPr>
              <a:t>możliwość osobnego dostępu do </a:t>
            </a:r>
            <a:br>
              <a:rPr lang="pl-PL" sz="2000" dirty="0">
                <a:latin typeface="+mj-lt"/>
                <a:ea typeface="Calibri Light"/>
                <a:cs typeface="Calibri Light"/>
              </a:rPr>
            </a:br>
            <a:r>
              <a:rPr lang="pl-PL" sz="2000" dirty="0">
                <a:latin typeface="+mj-lt"/>
                <a:ea typeface="Calibri Light"/>
                <a:cs typeface="Calibri Light"/>
              </a:rPr>
              <a:t>macierzy – </a:t>
            </a:r>
            <a:r>
              <a:rPr lang="pl-PL" sz="20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przygotowanie danych bez ponoszenia kosztów na GPU</a:t>
            </a:r>
          </a:p>
          <a:p>
            <a:pPr marL="571500" indent="-571500">
              <a:lnSpc>
                <a:spcPct val="15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+mj-lt"/>
                <a:ea typeface="Calibri Light"/>
                <a:cs typeface="Calibri Light"/>
              </a:rPr>
              <a:t>usługi dodatkowe</a:t>
            </a:r>
          </a:p>
          <a:p>
            <a:pPr marL="571500" indent="-571500">
              <a:lnSpc>
                <a:spcPct val="15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+mj-lt"/>
                <a:ea typeface="Calibri Light"/>
                <a:cs typeface="Calibri Light"/>
              </a:rPr>
              <a:t>umowa </a:t>
            </a:r>
            <a:r>
              <a:rPr lang="pl-PL" sz="2000" dirty="0">
                <a:solidFill>
                  <a:schemeClr val="accent1"/>
                </a:solidFill>
                <a:latin typeface="+mj-lt"/>
                <a:ea typeface="Calibri Light"/>
                <a:cs typeface="Calibri Light"/>
              </a:rPr>
              <a:t>na prawie PL </a:t>
            </a:r>
            <a:r>
              <a:rPr lang="pl-PL" sz="2000" dirty="0">
                <a:latin typeface="+mj-lt"/>
                <a:ea typeface="Calibri Light"/>
                <a:cs typeface="Calibri Light"/>
              </a:rPr>
              <a:t>(możliwa do negocjacji)</a:t>
            </a:r>
          </a:p>
          <a:p>
            <a:pPr marL="571500" indent="-571500">
              <a:lnSpc>
                <a:spcPct val="15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endParaRPr lang="pl-PL" sz="2400" dirty="0">
              <a:latin typeface="+mj-lt"/>
              <a:ea typeface="Calibri Light"/>
              <a:cs typeface="Calibri Light"/>
            </a:endParaRPr>
          </a:p>
          <a:p>
            <a:pPr marL="571500" indent="-571500">
              <a:lnSpc>
                <a:spcPct val="150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endParaRPr lang="pl-PL" sz="24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Nawias klamrowy zamykający 3">
            <a:extLst>
              <a:ext uri="{FF2B5EF4-FFF2-40B4-BE49-F238E27FC236}">
                <a16:creationId xmlns:a16="http://schemas.microsoft.com/office/drawing/2014/main" id="{A3385FF5-17E0-CD40-9193-5C8F3A9528C7}"/>
              </a:ext>
            </a:extLst>
          </p:cNvPr>
          <p:cNvSpPr/>
          <p:nvPr/>
        </p:nvSpPr>
        <p:spPr>
          <a:xfrm>
            <a:off x="4930503" y="1215484"/>
            <a:ext cx="526661" cy="4557150"/>
          </a:xfrm>
          <a:prstGeom prst="rightBrace">
            <a:avLst>
              <a:gd name="adj1" fmla="val 59233"/>
              <a:gd name="adj2" fmla="val 50625"/>
            </a:avLst>
          </a:prstGeom>
          <a:ln w="28575" cap="sq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hemat blokowy: proces alternatywny 6">
            <a:extLst>
              <a:ext uri="{FF2B5EF4-FFF2-40B4-BE49-F238E27FC236}">
                <a16:creationId xmlns:a16="http://schemas.microsoft.com/office/drawing/2014/main" id="{2F4EB5E8-6210-FB6D-0922-B9CC1320D0CB}"/>
              </a:ext>
            </a:extLst>
          </p:cNvPr>
          <p:cNvSpPr/>
          <p:nvPr/>
        </p:nvSpPr>
        <p:spPr>
          <a:xfrm>
            <a:off x="5551257" y="2633145"/>
            <a:ext cx="1808609" cy="188812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888978" hangingPunct="0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pl-PL" sz="2200" b="1" kern="0">
                <a:solidFill>
                  <a:srgbClr val="000000"/>
                </a:solidFill>
                <a:ea typeface="Beyond" charset="0"/>
                <a:cs typeface="Beyond" charset="0"/>
                <a:sym typeface="Helvetica Neue"/>
              </a:rPr>
              <a:t>BRAK </a:t>
            </a:r>
          </a:p>
          <a:p>
            <a:pPr algn="ctr" defTabSz="888978" hangingPunct="0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pl-PL" sz="2200" b="1" kern="0">
                <a:solidFill>
                  <a:srgbClr val="000000"/>
                </a:solidFill>
                <a:ea typeface="Beyond" charset="0"/>
                <a:cs typeface="Beyond" charset="0"/>
                <a:sym typeface="Helvetica Neue"/>
              </a:rPr>
              <a:t>VENDOR </a:t>
            </a:r>
          </a:p>
          <a:p>
            <a:pPr algn="ctr" defTabSz="888978" hangingPunct="0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pl-PL" sz="2200" b="1" kern="0">
                <a:solidFill>
                  <a:srgbClr val="000000"/>
                </a:solidFill>
                <a:ea typeface="Beyond" charset="0"/>
                <a:cs typeface="Beyond" charset="0"/>
                <a:sym typeface="Helvetica Neue"/>
              </a:rPr>
              <a:t>LOCK-IN</a:t>
            </a:r>
            <a:endParaRPr lang="pl-PL" sz="2200" b="1" kern="0">
              <a:solidFill>
                <a:srgbClr val="000000"/>
              </a:solidFill>
              <a:ea typeface="Beyond" charset="0"/>
              <a:cs typeface="Beyond" charset="0"/>
            </a:endParaRPr>
          </a:p>
        </p:txBody>
      </p:sp>
      <p:pic>
        <p:nvPicPr>
          <p:cNvPr id="9" name="Obraz 8" descr="Obraz zawierający wyroby z metalu, zamek, kłódka, fiołek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7003790-029C-8864-42B3-5C2E5E84D4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9821" y="0"/>
            <a:ext cx="4660639" cy="68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7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A19C8-BBC3-D6F1-8981-13BD22247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CDCC95C-0044-E0B0-2A4B-6CD87D5AD3A0}"/>
              </a:ext>
            </a:extLst>
          </p:cNvPr>
          <p:cNvSpPr txBox="1"/>
          <p:nvPr/>
        </p:nvSpPr>
        <p:spPr>
          <a:xfrm>
            <a:off x="908715" y="477100"/>
            <a:ext cx="10678886" cy="433136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3800" b="1">
                <a:solidFill>
                  <a:schemeClr val="bg1"/>
                </a:solidFill>
                <a:latin typeface="+mj-lt"/>
              </a:rPr>
              <a:t>Budowa rozwiązań AI, które </a:t>
            </a:r>
            <a:r>
              <a:rPr lang="pl-PL" sz="3800" b="1">
                <a:solidFill>
                  <a:schemeClr val="bg1"/>
                </a:solidFill>
                <a:latin typeface="+mj-lt"/>
                <a:ea typeface="Calibri Light"/>
                <a:cs typeface="Calibri Light"/>
              </a:rPr>
              <a:t>zwiększają prawdopodobieństwo realizowania dodatniego ROI poprzez:</a:t>
            </a:r>
            <a:br>
              <a:rPr lang="pl-PL" sz="3800" b="1">
                <a:solidFill>
                  <a:schemeClr val="bg1"/>
                </a:solidFill>
                <a:latin typeface="+mj-lt"/>
                <a:ea typeface="Calibri Light"/>
                <a:cs typeface="Calibri Light"/>
              </a:rPr>
            </a:br>
            <a:endParaRPr lang="pl-PL" sz="3800" b="1">
              <a:solidFill>
                <a:schemeClr val="bg1"/>
              </a:solidFill>
              <a:latin typeface="+mj-lt"/>
              <a:ea typeface="Calibri Light"/>
              <a:cs typeface="Calibri Light"/>
            </a:endParaRP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200">
                <a:solidFill>
                  <a:schemeClr val="bg1"/>
                </a:solidFill>
                <a:latin typeface="+mj-lt"/>
                <a:ea typeface="Calibri Light"/>
                <a:cs typeface="Calibri Light"/>
              </a:rPr>
              <a:t>przyspieszenie wdrożenia (</a:t>
            </a:r>
            <a:r>
              <a:rPr lang="pl-PL" sz="3200" err="1">
                <a:solidFill>
                  <a:schemeClr val="bg1"/>
                </a:solidFill>
                <a:latin typeface="+mj-lt"/>
                <a:ea typeface="Calibri Light"/>
                <a:cs typeface="Calibri Light"/>
              </a:rPr>
              <a:t>time</a:t>
            </a:r>
            <a:r>
              <a:rPr lang="pl-PL" sz="3200">
                <a:solidFill>
                  <a:schemeClr val="bg1"/>
                </a:solidFill>
                <a:latin typeface="+mj-lt"/>
                <a:ea typeface="Calibri Light"/>
                <a:cs typeface="Calibri Light"/>
              </a:rPr>
              <a:t>-to-market)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200">
                <a:solidFill>
                  <a:schemeClr val="bg1"/>
                </a:solidFill>
                <a:latin typeface="+mj-lt"/>
                <a:ea typeface="Calibri Light"/>
                <a:cs typeface="Calibri Light"/>
              </a:rPr>
              <a:t>obniżenie kosztów inwestycji CAPEX i OPEX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200">
                <a:solidFill>
                  <a:schemeClr val="bg1"/>
                </a:solidFill>
                <a:latin typeface="+mj-lt"/>
                <a:ea typeface="Calibri Light"/>
                <a:cs typeface="Calibri Light"/>
              </a:rPr>
              <a:t>minimalizację ryzyka operacyjnego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200">
                <a:solidFill>
                  <a:schemeClr val="bg1"/>
                </a:solidFill>
                <a:latin typeface="+mj-lt"/>
                <a:ea typeface="Calibri Light"/>
                <a:cs typeface="Calibri Light"/>
              </a:rPr>
              <a:t>zapewnienie bezpieczeństwa danych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200">
                <a:solidFill>
                  <a:schemeClr val="bg1"/>
                </a:solidFill>
                <a:latin typeface="+mj-lt"/>
                <a:ea typeface="Calibri Light"/>
                <a:cs typeface="Calibri Light"/>
              </a:rPr>
              <a:t>zapewnienie zgodności z regulacjami prawnymi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67DB405-111F-4903-7A50-89357754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8641" y="6284398"/>
            <a:ext cx="1188959" cy="2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9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6644E-B877-6319-9E6D-DCC0B0717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F02BE-08FE-E172-77F4-C1A05FF4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8" y="209110"/>
            <a:ext cx="4987458" cy="576064"/>
          </a:xfrm>
        </p:spPr>
        <p:txBody>
          <a:bodyPr/>
          <a:lstStyle/>
          <a:p>
            <a:r>
              <a:rPr lang="pl-PL" dirty="0"/>
              <a:t>NVIDIA </a:t>
            </a:r>
            <a:r>
              <a:rPr lang="pl-PL" dirty="0" err="1"/>
              <a:t>Run:ai</a:t>
            </a:r>
            <a:r>
              <a:rPr lang="pl-PL" dirty="0"/>
              <a:t> – zarządzanie i optymalizacja infrastrukturą GPU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961EAD8-0200-54C9-AD45-B650FBE564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8" y="1028852"/>
            <a:ext cx="5730873" cy="5399716"/>
          </a:xfrm>
        </p:spPr>
        <p:txBody>
          <a:bodyPr vert="horz" lIns="0" tIns="0" rIns="0" bIns="0" rtlCol="0" anchor="t">
            <a:noAutofit/>
          </a:bodyPr>
          <a:lstStyle/>
          <a:p>
            <a:pPr lvl="3">
              <a:spcBef>
                <a:spcPts val="400"/>
              </a:spcBef>
              <a:buClr>
                <a:srgbClr val="009FDF"/>
              </a:buClr>
            </a:pPr>
            <a:r>
              <a:rPr lang="pl-PL" sz="2000" b="1" dirty="0">
                <a:ea typeface="Calibri Light"/>
                <a:cs typeface="Calibri Light"/>
              </a:rPr>
              <a:t>Kluczowe funkcjonalności i korzyści:</a:t>
            </a:r>
          </a:p>
          <a:p>
            <a:pPr lvl="3">
              <a:lnSpc>
                <a:spcPct val="30000"/>
              </a:lnSpc>
              <a:spcBef>
                <a:spcPts val="400"/>
              </a:spcBef>
              <a:buClr>
                <a:srgbClr val="009FDF"/>
              </a:buClr>
            </a:pPr>
            <a:endParaRPr lang="pl-PL" dirty="0">
              <a:latin typeface="Beyond "/>
              <a:ea typeface="Calibri Light"/>
              <a:cs typeface="Calibri Light"/>
            </a:endParaRPr>
          </a:p>
          <a:p>
            <a:pPr marL="342900" indent="-342900">
              <a:buClr>
                <a:srgbClr val="009FDF"/>
              </a:buClr>
              <a:buFont typeface="Wingdings"/>
              <a:buChar char="§"/>
            </a:pPr>
            <a:r>
              <a:rPr lang="pl-PL" dirty="0">
                <a:latin typeface="Beyond "/>
                <a:ea typeface="Calibri Light"/>
                <a:cs typeface="Calibri Light"/>
              </a:rPr>
              <a:t>zaawansowane harmonogramowanie GPU </a:t>
            </a:r>
            <a:r>
              <a:rPr lang="pl-PL" dirty="0">
                <a:ea typeface="Calibri Light"/>
                <a:cs typeface="Calibri Light"/>
              </a:rPr>
              <a:t>=</a:t>
            </a:r>
            <a:r>
              <a:rPr lang="pl-PL" dirty="0">
                <a:latin typeface="Beyond "/>
                <a:ea typeface="Calibri Light"/>
                <a:cs typeface="Calibri Light"/>
              </a:rPr>
              <a:t> </a:t>
            </a:r>
            <a:r>
              <a:rPr lang="pl-PL" dirty="0" err="1">
                <a:solidFill>
                  <a:srgbClr val="009FDF"/>
                </a:solidFill>
                <a:latin typeface="Beyond "/>
                <a:ea typeface="Calibri Light"/>
                <a:cs typeface="Calibri Light"/>
              </a:rPr>
              <a:t>priorytetyzacja</a:t>
            </a:r>
            <a:r>
              <a:rPr lang="pl-PL" dirty="0">
                <a:solidFill>
                  <a:srgbClr val="009FDF"/>
                </a:solidFill>
                <a:latin typeface="Beyond "/>
                <a:ea typeface="Calibri Light"/>
                <a:cs typeface="Calibri Light"/>
              </a:rPr>
              <a:t> kluczowych zadań i eliminacja wąskich gardeł</a:t>
            </a:r>
          </a:p>
          <a:p>
            <a:pPr marL="342900" indent="-342900">
              <a:buClr>
                <a:srgbClr val="009FDF"/>
              </a:buClr>
              <a:buFont typeface="Wingdings"/>
              <a:buChar char="§"/>
            </a:pPr>
            <a:r>
              <a:rPr lang="pl-PL" dirty="0">
                <a:latin typeface="Beyond "/>
                <a:ea typeface="Calibri Light"/>
                <a:cs typeface="Calibri Light"/>
              </a:rPr>
              <a:t>dynamiczna alokacja zasobów  </a:t>
            </a:r>
            <a:r>
              <a:rPr lang="pl-PL" dirty="0">
                <a:ea typeface="Calibri Light"/>
                <a:cs typeface="Calibri Light"/>
              </a:rPr>
              <a:t>= </a:t>
            </a:r>
            <a:r>
              <a:rPr lang="pl-PL" dirty="0">
                <a:latin typeface="Beyond "/>
                <a:ea typeface="Calibri Light"/>
                <a:cs typeface="Calibri Light"/>
              </a:rPr>
              <a:t> </a:t>
            </a:r>
            <a:r>
              <a:rPr lang="pl-PL" dirty="0">
                <a:solidFill>
                  <a:srgbClr val="009FDF"/>
                </a:solidFill>
                <a:latin typeface="Beyond "/>
                <a:ea typeface="Calibri Light"/>
                <a:cs typeface="Calibri Light"/>
              </a:rPr>
              <a:t>maksymalne wykorzystanie GPU i redukcja kosztów infrastruktury</a:t>
            </a:r>
          </a:p>
          <a:p>
            <a:pPr marL="342900" indent="-342900">
              <a:buClr>
                <a:srgbClr val="009FDF"/>
              </a:buClr>
              <a:buFont typeface="Wingdings"/>
              <a:buChar char="§"/>
            </a:pPr>
            <a:r>
              <a:rPr lang="pl-PL" dirty="0">
                <a:latin typeface="Beyond "/>
                <a:ea typeface="Calibri Light"/>
                <a:cs typeface="Calibri Light"/>
              </a:rPr>
              <a:t>pełna widoczność i kontrola nad GPU </a:t>
            </a:r>
            <a:r>
              <a:rPr lang="pl-PL" dirty="0">
                <a:ea typeface="Calibri Light"/>
                <a:cs typeface="Calibri Light"/>
              </a:rPr>
              <a:t>= </a:t>
            </a:r>
            <a:r>
              <a:rPr lang="pl-PL" dirty="0">
                <a:solidFill>
                  <a:srgbClr val="009FDF"/>
                </a:solidFill>
                <a:latin typeface="Beyond "/>
                <a:ea typeface="Calibri Light"/>
                <a:cs typeface="Calibri Light"/>
              </a:rPr>
              <a:t>uproszczone zarządzanie i lepsza współpraca zespołów </a:t>
            </a:r>
          </a:p>
          <a:p>
            <a:pPr marL="342900" indent="-342900">
              <a:buClr>
                <a:srgbClr val="009FDF"/>
              </a:buClr>
              <a:buFont typeface="Wingdings"/>
              <a:buChar char="§"/>
            </a:pPr>
            <a:r>
              <a:rPr lang="pl-PL" dirty="0">
                <a:latin typeface="Beyond "/>
                <a:ea typeface="Calibri Light"/>
                <a:cs typeface="Calibri Light"/>
              </a:rPr>
              <a:t>skalowalna inferencja LLM z użyciem </a:t>
            </a:r>
            <a:r>
              <a:rPr lang="pl-PL" dirty="0" err="1">
                <a:latin typeface="Beyond "/>
                <a:ea typeface="Calibri Light"/>
                <a:cs typeface="Calibri Light"/>
              </a:rPr>
              <a:t>vLLM</a:t>
            </a:r>
            <a:r>
              <a:rPr lang="pl-PL" dirty="0">
                <a:latin typeface="Beyond "/>
                <a:ea typeface="Calibri Light"/>
                <a:cs typeface="Calibri Light"/>
              </a:rPr>
              <a:t> i </a:t>
            </a:r>
            <a:r>
              <a:rPr lang="pl-PL" dirty="0" err="1">
                <a:latin typeface="Beyond "/>
                <a:ea typeface="Calibri Light"/>
                <a:cs typeface="Calibri Light"/>
              </a:rPr>
              <a:t>llm</a:t>
            </a:r>
            <a:r>
              <a:rPr lang="pl-PL" dirty="0">
                <a:latin typeface="Beyond "/>
                <a:ea typeface="Calibri Light"/>
                <a:cs typeface="Calibri Light"/>
              </a:rPr>
              <a:t>-d - lepsze wykorzystanie zasobów  </a:t>
            </a:r>
            <a:r>
              <a:rPr lang="pl-PL" dirty="0">
                <a:ea typeface="Calibri Light"/>
                <a:cs typeface="Calibri Light"/>
              </a:rPr>
              <a:t>= </a:t>
            </a:r>
            <a:r>
              <a:rPr lang="pl-PL" dirty="0">
                <a:solidFill>
                  <a:schemeClr val="accent1"/>
                </a:solidFill>
                <a:latin typeface="Beyond "/>
                <a:ea typeface="Calibri Light"/>
                <a:cs typeface="Calibri Light"/>
              </a:rPr>
              <a:t>zmniejszenie kosztów + większa efektywność</a:t>
            </a:r>
            <a:endParaRPr lang="pl-PL" dirty="0">
              <a:latin typeface="Beyond "/>
              <a:ea typeface="Calibri Light"/>
              <a:cs typeface="Calibri Light"/>
            </a:endParaRPr>
          </a:p>
          <a:p>
            <a:pPr marL="342900" indent="-342900">
              <a:buClr>
                <a:srgbClr val="009FDF"/>
              </a:buClr>
              <a:buFont typeface="Wingdings"/>
              <a:buChar char="§"/>
            </a:pPr>
            <a:r>
              <a:rPr lang="pl-PL" dirty="0">
                <a:latin typeface="Beyond "/>
                <a:ea typeface="+mj-lt"/>
                <a:cs typeface="+mj-lt"/>
              </a:rPr>
              <a:t>Inteligentne zarządzanie pracy zespołów AI </a:t>
            </a:r>
            <a:r>
              <a:rPr lang="pl-PL" dirty="0">
                <a:ea typeface="Calibri Light"/>
                <a:cs typeface="Calibri Light"/>
              </a:rPr>
              <a:t>=</a:t>
            </a:r>
            <a:r>
              <a:rPr lang="pl-PL" dirty="0">
                <a:latin typeface="Beyond "/>
                <a:ea typeface="+mj-lt"/>
                <a:cs typeface="+mj-lt"/>
              </a:rPr>
              <a:t> </a:t>
            </a:r>
            <a:r>
              <a:rPr lang="pl-PL" dirty="0">
                <a:solidFill>
                  <a:schemeClr val="accent1"/>
                </a:solidFill>
                <a:latin typeface="Beyond "/>
                <a:ea typeface="+mj-lt"/>
                <a:cs typeface="+mj-lt"/>
              </a:rPr>
              <a:t>większa produktywność</a:t>
            </a:r>
          </a:p>
          <a:p>
            <a:pPr marL="342900" indent="-342900">
              <a:buClr>
                <a:srgbClr val="009FDF"/>
              </a:buClr>
              <a:buFont typeface="Wingdings"/>
              <a:buChar char="§"/>
            </a:pPr>
            <a:r>
              <a:rPr lang="pl-PL" dirty="0">
                <a:latin typeface="Beyond "/>
                <a:ea typeface="Calibri Light"/>
                <a:cs typeface="Calibri Light"/>
              </a:rPr>
              <a:t>zarządzanie cyklem życia modelu</a:t>
            </a:r>
            <a:r>
              <a:rPr lang="pl-PL" dirty="0">
                <a:ea typeface="Calibri Light"/>
                <a:cs typeface="Calibri Light"/>
              </a:rPr>
              <a:t> = </a:t>
            </a:r>
            <a:r>
              <a:rPr lang="pl-PL" dirty="0">
                <a:solidFill>
                  <a:srgbClr val="009FDF"/>
                </a:solidFill>
                <a:latin typeface="Beyond "/>
                <a:ea typeface="Calibri Light"/>
                <a:cs typeface="Calibri Light"/>
              </a:rPr>
              <a:t> szybsze uruchomienie rozwiązań AI i optymalizacja inwestycji</a:t>
            </a:r>
            <a:endParaRPr lang="pl-PL" dirty="0">
              <a:latin typeface="Beyond "/>
            </a:endParaRPr>
          </a:p>
          <a:p>
            <a:pPr marL="342900" indent="-342900">
              <a:buClr>
                <a:srgbClr val="009FDF"/>
              </a:buClr>
              <a:buFont typeface="Wingdings"/>
              <a:buChar char="§"/>
            </a:pPr>
            <a:r>
              <a:rPr lang="pl-PL" dirty="0">
                <a:latin typeface="Beyond "/>
                <a:ea typeface="Calibri Light"/>
                <a:cs typeface="Calibri Light"/>
              </a:rPr>
              <a:t>obsługa środowisk hybrydowych i chmurowych </a:t>
            </a:r>
            <a:r>
              <a:rPr lang="pl-PL" dirty="0">
                <a:ea typeface="Calibri Light"/>
                <a:cs typeface="Calibri Light"/>
              </a:rPr>
              <a:t>=</a:t>
            </a:r>
            <a:r>
              <a:rPr lang="pl-PL" dirty="0">
                <a:solidFill>
                  <a:schemeClr val="accent1"/>
                </a:solidFill>
                <a:latin typeface="Beyond "/>
                <a:ea typeface="Calibri Light"/>
                <a:cs typeface="Calibri Light"/>
              </a:rPr>
              <a:t> skalowalność i elastyczność wdrożeń, tańsze koszty AI</a:t>
            </a:r>
            <a:endParaRPr lang="pl-PL" dirty="0"/>
          </a:p>
          <a:p>
            <a:pPr lvl="3">
              <a:spcBef>
                <a:spcPts val="400"/>
              </a:spcBef>
              <a:buClr>
                <a:srgbClr val="009FDF"/>
              </a:buClr>
            </a:pP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5" name="Obraz 3">
            <a:extLst>
              <a:ext uri="{FF2B5EF4-FFF2-40B4-BE49-F238E27FC236}">
                <a16:creationId xmlns:a16="http://schemas.microsoft.com/office/drawing/2014/main" id="{B52A60C7-62F7-1AB6-51E4-64DB09B56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6"/>
          <a:stretch/>
        </p:blipFill>
        <p:spPr bwMode="auto">
          <a:xfrm>
            <a:off x="6153825" y="149014"/>
            <a:ext cx="5789887" cy="32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>
            <a:extLst>
              <a:ext uri="{FF2B5EF4-FFF2-40B4-BE49-F238E27FC236}">
                <a16:creationId xmlns:a16="http://schemas.microsoft.com/office/drawing/2014/main" id="{BC196451-B0D8-9913-E0E5-FC7737F0B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"/>
          <a:stretch/>
        </p:blipFill>
        <p:spPr bwMode="auto">
          <a:xfrm>
            <a:off x="6153825" y="3728710"/>
            <a:ext cx="5850428" cy="298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2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B7A51-D39F-2937-6521-7BE69364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89C4C93B-29B8-1BFD-596C-8AB65920A69A}"/>
              </a:ext>
            </a:extLst>
          </p:cNvPr>
          <p:cNvSpPr txBox="1">
            <a:spLocks/>
          </p:cNvSpPr>
          <p:nvPr/>
        </p:nvSpPr>
        <p:spPr>
          <a:xfrm>
            <a:off x="416449" y="101470"/>
            <a:ext cx="7150211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Beyond" charset="0"/>
                <a:ea typeface="Beyond" charset="0"/>
                <a:cs typeface="Beyond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pl-PL" dirty="0">
                <a:latin typeface="Beyond"/>
              </a:rPr>
              <a:t>Red </a:t>
            </a:r>
            <a:r>
              <a:rPr lang="pl-PL" dirty="0" err="1">
                <a:latin typeface="Beyond"/>
              </a:rPr>
              <a:t>Hat</a:t>
            </a:r>
            <a:r>
              <a:rPr lang="pl-PL" dirty="0">
                <a:latin typeface="Beyond"/>
              </a:rPr>
              <a:t> </a:t>
            </a:r>
            <a:r>
              <a:rPr lang="pl-PL" dirty="0" err="1">
                <a:latin typeface="Beyond"/>
              </a:rPr>
              <a:t>OpenShift</a:t>
            </a:r>
            <a:r>
              <a:rPr lang="pl-PL" dirty="0">
                <a:latin typeface="Beyond"/>
              </a:rPr>
              <a:t> AI - </a:t>
            </a:r>
            <a:r>
              <a:rPr lang="pl-PL" dirty="0"/>
              <a:t>platforma open </a:t>
            </a:r>
            <a:r>
              <a:rPr lang="pl-PL" dirty="0" err="1"/>
              <a:t>source</a:t>
            </a:r>
            <a:r>
              <a:rPr lang="pl-PL" dirty="0"/>
              <a:t> do zarządzania cyklem życia modeli AI w chmurze hybrydowej</a:t>
            </a:r>
            <a:endParaRPr lang="en-US" dirty="0">
              <a:highlight>
                <a:srgbClr val="FFFF00"/>
              </a:highlight>
              <a:latin typeface="Beyond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BFDDCF77-8715-9612-740D-9F81338FA068}"/>
              </a:ext>
            </a:extLst>
          </p:cNvPr>
          <p:cNvSpPr txBox="1"/>
          <p:nvPr/>
        </p:nvSpPr>
        <p:spPr>
          <a:xfrm>
            <a:off x="10398149" y="4178466"/>
            <a:ext cx="1638795" cy="1805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sz="1400" dirty="0">
              <a:latin typeface="+mn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5B7C200-B622-0BD8-E439-B4365EB0C13E}"/>
              </a:ext>
            </a:extLst>
          </p:cNvPr>
          <p:cNvSpPr txBox="1"/>
          <p:nvPr/>
        </p:nvSpPr>
        <p:spPr>
          <a:xfrm>
            <a:off x="338390" y="1401619"/>
            <a:ext cx="6716368" cy="4879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pl-PL" sz="2000" b="1" dirty="0">
                <a:latin typeface="+mj-lt"/>
              </a:rPr>
              <a:t>Kluczowe funkcjonalności:</a:t>
            </a:r>
            <a:endParaRPr lang="pl-PL" sz="2000" dirty="0">
              <a:latin typeface="+mj-lt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zarządzanie cyklem życia modeli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setki przetrenowanych, </a:t>
            </a:r>
            <a:r>
              <a:rPr lang="pl-PL" dirty="0" err="1">
                <a:latin typeface="+mj-lt"/>
              </a:rPr>
              <a:t>zwalidowanych</a:t>
            </a:r>
            <a:r>
              <a:rPr lang="pl-PL" dirty="0">
                <a:latin typeface="+mj-lt"/>
              </a:rPr>
              <a:t> i zoptymalizowanych modeli przez Red </a:t>
            </a:r>
            <a:r>
              <a:rPr lang="pl-PL" dirty="0" err="1">
                <a:latin typeface="+mj-lt"/>
              </a:rPr>
              <a:t>Hat</a:t>
            </a:r>
            <a:endParaRPr lang="pl-PL" dirty="0">
              <a:latin typeface="+mj-lt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skalowalna inferencja LLM z użyciem </a:t>
            </a:r>
            <a:r>
              <a:rPr lang="pl-PL" dirty="0" err="1">
                <a:latin typeface="+mj-lt"/>
              </a:rPr>
              <a:t>vLLM</a:t>
            </a:r>
            <a:r>
              <a:rPr lang="pl-PL" dirty="0">
                <a:latin typeface="+mj-lt"/>
              </a:rPr>
              <a:t> i </a:t>
            </a:r>
            <a:r>
              <a:rPr lang="pl-PL" dirty="0" err="1">
                <a:latin typeface="+mj-lt"/>
              </a:rPr>
              <a:t>llm</a:t>
            </a:r>
            <a:r>
              <a:rPr lang="pl-PL" dirty="0">
                <a:latin typeface="+mj-lt"/>
              </a:rPr>
              <a:t>-d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automatyzacja </a:t>
            </a:r>
            <a:r>
              <a:rPr lang="pl-PL" dirty="0" err="1">
                <a:latin typeface="+mj-lt"/>
              </a:rPr>
              <a:t>MLOps</a:t>
            </a:r>
            <a:endParaRPr lang="pl-PL" dirty="0">
              <a:latin typeface="+mj-lt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wydajność i bezpieczeństwo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spójna baza dla różnych środowisk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wsparcie środowisk hybrydowych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integracja z akceleratorami i </a:t>
            </a:r>
            <a:r>
              <a:rPr lang="pl-PL" dirty="0" err="1">
                <a:latin typeface="+mj-lt"/>
              </a:rPr>
              <a:t>storage</a:t>
            </a:r>
            <a:endParaRPr lang="pl-PL" dirty="0">
              <a:latin typeface="+mj-lt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elastyczna kontrola środowiska AI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integracja z open </a:t>
            </a:r>
            <a:r>
              <a:rPr lang="pl-PL" dirty="0" err="1">
                <a:latin typeface="+mj-lt"/>
              </a:rPr>
              <a:t>source</a:t>
            </a:r>
            <a:endParaRPr lang="pl-PL" dirty="0">
              <a:latin typeface="+mj-lt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dirty="0">
              <a:latin typeface="+mn-lt"/>
            </a:endParaRPr>
          </a:p>
        </p:txBody>
      </p:sp>
      <p:pic>
        <p:nvPicPr>
          <p:cNvPr id="7" name="Obraz 6" descr="Obraz zawierający tekst, oprogramowanie, zrzut ekranu, Oprogramowanie multimedialne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33D9507-5395-23A7-DD13-A72384B22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814" y="2016712"/>
            <a:ext cx="4982186" cy="282457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B2656B4-21CB-8471-5149-9661169ABFEE}"/>
              </a:ext>
            </a:extLst>
          </p:cNvPr>
          <p:cNvSpPr txBox="1"/>
          <p:nvPr/>
        </p:nvSpPr>
        <p:spPr>
          <a:xfrm>
            <a:off x="7310025" y="495453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pl-PL" sz="1200" dirty="0">
                <a:latin typeface="+mn-lt"/>
              </a:rPr>
              <a:t>Źródło: https://www.redhat.com/en/products/ai/openshift-ai</a:t>
            </a:r>
          </a:p>
        </p:txBody>
      </p:sp>
      <p:pic>
        <p:nvPicPr>
          <p:cNvPr id="9" name="Picture 2" descr="Red Hat logo and symbol, meaning, history, PNG">
            <a:extLst>
              <a:ext uri="{FF2B5EF4-FFF2-40B4-BE49-F238E27FC236}">
                <a16:creationId xmlns:a16="http://schemas.microsoft.com/office/drawing/2014/main" id="{9136A691-68D8-DF4A-BBBB-86675DA25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90" b="30902"/>
          <a:stretch/>
        </p:blipFill>
        <p:spPr bwMode="auto">
          <a:xfrm>
            <a:off x="10415446" y="6281136"/>
            <a:ext cx="1282546" cy="3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21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451F3-9F5F-3499-C40F-D9C47DCCC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399C2-40B0-F401-1637-C9252834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40" y="288507"/>
            <a:ext cx="7031717" cy="576000"/>
          </a:xfrm>
        </p:spPr>
        <p:txBody>
          <a:bodyPr/>
          <a:lstStyle/>
          <a:p>
            <a:r>
              <a:rPr lang="pl-PL" dirty="0"/>
              <a:t>NVIDIA AI Enterprise –platforma z gotowymi narzędziami usprawniającymi adopcję projektów 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4118C1-408A-E5D9-A906-0A169ECF00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340" y="1364542"/>
            <a:ext cx="7893016" cy="4128915"/>
          </a:xfrm>
        </p:spPr>
        <p:txBody>
          <a:bodyPr vert="horz" lIns="0" tIns="0" rIns="0" bIns="0" rtlCol="0" anchor="t">
            <a:noAutofit/>
          </a:bodyPr>
          <a:lstStyle/>
          <a:p>
            <a:pPr lvl="3">
              <a:spcBef>
                <a:spcPts val="400"/>
              </a:spcBef>
            </a:pPr>
            <a:r>
              <a:rPr lang="pl-PL" dirty="0">
                <a:solidFill>
                  <a:srgbClr val="009FDF"/>
                </a:solidFill>
                <a:ea typeface="Calibri Light"/>
                <a:cs typeface="Calibri Light"/>
              </a:rPr>
              <a:t>NVIDIA NIM </a:t>
            </a:r>
            <a:r>
              <a:rPr lang="pl-PL" dirty="0">
                <a:ea typeface="Calibri Light"/>
                <a:cs typeface="Calibri Light"/>
              </a:rPr>
              <a:t>– 600+ wstępnie przetrenowanych modeli AI, w tym branżowe i procesowe (m.in. Bielik, Mistral, </a:t>
            </a:r>
            <a:r>
              <a:rPr lang="pl-PL" dirty="0" err="1">
                <a:ea typeface="Calibri Light"/>
                <a:cs typeface="Calibri Light"/>
              </a:rPr>
              <a:t>Llama</a:t>
            </a:r>
            <a:r>
              <a:rPr lang="pl-PL" dirty="0">
                <a:ea typeface="Calibri Light"/>
                <a:cs typeface="Calibri Light"/>
              </a:rPr>
              <a:t>, Gama) oraz szablony gotowych rozwiązań AI.</a:t>
            </a:r>
          </a:p>
          <a:p>
            <a:pPr lvl="3">
              <a:spcBef>
                <a:spcPts val="400"/>
              </a:spcBef>
            </a:pPr>
            <a:r>
              <a:rPr lang="pl-PL" dirty="0">
                <a:solidFill>
                  <a:srgbClr val="009FDF"/>
                </a:solidFill>
                <a:ea typeface="Calibri Light"/>
                <a:cs typeface="Calibri Light"/>
              </a:rPr>
              <a:t>NVIDIA </a:t>
            </a:r>
            <a:r>
              <a:rPr lang="pl-PL" dirty="0" err="1">
                <a:solidFill>
                  <a:srgbClr val="009FDF"/>
                </a:solidFill>
                <a:ea typeface="Calibri Light"/>
                <a:cs typeface="Calibri Light"/>
              </a:rPr>
              <a:t>NeMo</a:t>
            </a:r>
            <a:r>
              <a:rPr lang="pl-PL" dirty="0">
                <a:solidFill>
                  <a:srgbClr val="009FDF"/>
                </a:solidFill>
                <a:ea typeface="Calibri Light"/>
                <a:cs typeface="Calibri Light"/>
              </a:rPr>
              <a:t> </a:t>
            </a:r>
            <a:r>
              <a:rPr lang="pl-PL" dirty="0">
                <a:ea typeface="Calibri Light"/>
                <a:cs typeface="Calibri Light"/>
              </a:rPr>
              <a:t>- zestaw narzędzi wspierających i przyspieszających budowę i wdrażanie AI na wszystkich etapach cyklu życia usługi.</a:t>
            </a:r>
            <a:endParaRPr lang="pl-PL" sz="2200" b="1" dirty="0">
              <a:ea typeface="Calibri Light"/>
              <a:cs typeface="Calibri Light"/>
            </a:endParaRPr>
          </a:p>
          <a:p>
            <a:pPr lvl="3">
              <a:spcBef>
                <a:spcPts val="400"/>
              </a:spcBef>
            </a:pPr>
            <a:r>
              <a:rPr lang="pl-PL" sz="2000" b="1" dirty="0">
                <a:ea typeface="Calibri Light"/>
                <a:cs typeface="Calibri Light"/>
              </a:rPr>
              <a:t>Kluczowe funkcjonalności:</a:t>
            </a:r>
          </a:p>
          <a:p>
            <a:pPr marL="285750" lvl="3" indent="-285750">
              <a:spcBef>
                <a:spcPts val="400"/>
              </a:spcBef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dirty="0">
                <a:ea typeface="Calibri Light"/>
                <a:cs typeface="Calibri Light"/>
              </a:rPr>
              <a:t>kompleksowe wsparcie dla cyklu życia AI </a:t>
            </a:r>
          </a:p>
          <a:p>
            <a:pPr marL="285750" lvl="3" indent="-285750">
              <a:spcBef>
                <a:spcPts val="400"/>
              </a:spcBef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dirty="0">
                <a:ea typeface="Calibri Light"/>
                <a:cs typeface="Calibri Light"/>
              </a:rPr>
              <a:t>wstępnie przetrenowane, </a:t>
            </a:r>
            <a:r>
              <a:rPr lang="pl-PL" dirty="0" err="1">
                <a:ea typeface="Calibri Light"/>
                <a:cs typeface="Calibri Light"/>
              </a:rPr>
              <a:t>zwalidowane</a:t>
            </a:r>
            <a:r>
              <a:rPr lang="pl-PL" dirty="0">
                <a:ea typeface="Calibri Light"/>
                <a:cs typeface="Calibri Light"/>
              </a:rPr>
              <a:t> i zoptymalizowane modele przez NVIDIA, możliwe do dotrenowania na prywatnych danych i infrastrukturze</a:t>
            </a:r>
          </a:p>
          <a:p>
            <a:pPr marL="285750" lvl="3" indent="-285750">
              <a:spcBef>
                <a:spcPts val="400"/>
              </a:spcBef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dirty="0">
                <a:ea typeface="Calibri Light"/>
                <a:cs typeface="Calibri Light"/>
              </a:rPr>
              <a:t>optymalizacja wydajności      </a:t>
            </a:r>
          </a:p>
          <a:p>
            <a:pPr marL="285750" lvl="3" indent="-285750">
              <a:spcBef>
                <a:spcPts val="400"/>
              </a:spcBef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dirty="0">
                <a:ea typeface="Calibri Light"/>
                <a:cs typeface="Calibri Light"/>
              </a:rPr>
              <a:t>skalowalność i hybrydowość wdrożeń – obsługa środowisk on-</a:t>
            </a:r>
            <a:r>
              <a:rPr lang="pl-PL" dirty="0" err="1">
                <a:ea typeface="Calibri Light"/>
                <a:cs typeface="Calibri Light"/>
              </a:rPr>
              <a:t>prem</a:t>
            </a:r>
            <a:r>
              <a:rPr lang="pl-PL" dirty="0">
                <a:ea typeface="Calibri Light"/>
                <a:cs typeface="Calibri Light"/>
              </a:rPr>
              <a:t>, </a:t>
            </a:r>
            <a:r>
              <a:rPr lang="pl-PL" dirty="0" err="1">
                <a:ea typeface="Calibri Light"/>
                <a:cs typeface="Calibri Light"/>
              </a:rPr>
              <a:t>cloud</a:t>
            </a:r>
            <a:r>
              <a:rPr lang="pl-PL" dirty="0">
                <a:ea typeface="Calibri Light"/>
                <a:cs typeface="Calibri Light"/>
              </a:rPr>
              <a:t>, </a:t>
            </a:r>
            <a:r>
              <a:rPr lang="pl-PL" dirty="0" err="1">
                <a:ea typeface="Calibri Light"/>
                <a:cs typeface="Calibri Light"/>
              </a:rPr>
              <a:t>hybrid</a:t>
            </a:r>
            <a:r>
              <a:rPr lang="pl-PL" dirty="0">
                <a:ea typeface="Calibri Light"/>
                <a:cs typeface="Calibri Light"/>
              </a:rPr>
              <a:t> (bez </a:t>
            </a:r>
            <a:r>
              <a:rPr lang="pl-PL" dirty="0" err="1">
                <a:ea typeface="Calibri Light"/>
                <a:cs typeface="Calibri Light"/>
              </a:rPr>
              <a:t>vendor</a:t>
            </a:r>
            <a:r>
              <a:rPr lang="pl-PL" dirty="0">
                <a:ea typeface="Calibri Light"/>
                <a:cs typeface="Calibri Light"/>
              </a:rPr>
              <a:t> lock-in)</a:t>
            </a:r>
          </a:p>
          <a:p>
            <a:pPr marL="285750" lvl="3" indent="-285750">
              <a:spcBef>
                <a:spcPts val="400"/>
              </a:spcBef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dirty="0">
                <a:ea typeface="Calibri Light"/>
                <a:cs typeface="Calibri Light"/>
              </a:rPr>
              <a:t>stabilność i bezpieczeństwo klasy </a:t>
            </a:r>
            <a:r>
              <a:rPr lang="pl-PL" dirty="0" err="1">
                <a:ea typeface="Calibri Light"/>
                <a:cs typeface="Calibri Light"/>
              </a:rPr>
              <a:t>enterprise</a:t>
            </a:r>
            <a:endParaRPr lang="pl-PL" dirty="0">
              <a:ea typeface="Calibri Light"/>
              <a:cs typeface="Calibri Light"/>
            </a:endParaRPr>
          </a:p>
          <a:p>
            <a:pPr lvl="3">
              <a:spcBef>
                <a:spcPts val="400"/>
              </a:spcBef>
              <a:buClr>
                <a:srgbClr val="009FDF"/>
              </a:buClr>
            </a:pPr>
            <a:endParaRPr lang="pl-PL" sz="2200" dirty="0">
              <a:solidFill>
                <a:srgbClr val="009FDF"/>
              </a:solidFill>
              <a:ea typeface="Calibri Light"/>
              <a:cs typeface="Calibri Light"/>
            </a:endParaRPr>
          </a:p>
          <a:p>
            <a:pPr lvl="3">
              <a:spcBef>
                <a:spcPts val="400"/>
              </a:spcBef>
              <a:buClr>
                <a:srgbClr val="009FDF"/>
              </a:buClr>
            </a:pPr>
            <a:endParaRPr lang="pl-PL" sz="1600" dirty="0">
              <a:solidFill>
                <a:srgbClr val="009FDF"/>
              </a:solidFill>
              <a:ea typeface="Calibri Light"/>
              <a:cs typeface="Calibri Light"/>
            </a:endParaRPr>
          </a:p>
        </p:txBody>
      </p:sp>
      <p:pic>
        <p:nvPicPr>
          <p:cNvPr id="5" name="Obraz 4" descr="Obraz zawierający tekst, zrzut ekranu, Strona internetowa, oprogramowanie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228498DE-8677-AD3F-1404-01EFA0638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6" b="-169"/>
          <a:stretch>
            <a:fillRect/>
          </a:stretch>
        </p:blipFill>
        <p:spPr>
          <a:xfrm>
            <a:off x="8490857" y="0"/>
            <a:ext cx="3701143" cy="68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4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A21CC-1344-8299-DC5F-253E91D83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B496688-58D8-3DFF-1AE2-096438D1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32618"/>
            <a:ext cx="9089119" cy="955226"/>
          </a:xfrm>
        </p:spPr>
        <p:txBody>
          <a:bodyPr/>
          <a:lstStyle/>
          <a:p>
            <a:r>
              <a:rPr lang="pl-PL" sz="3200">
                <a:latin typeface="Beyond"/>
              </a:rPr>
              <a:t>Strategiczne wyzwania AI dla każdej instytucji i biznesu</a:t>
            </a:r>
          </a:p>
        </p:txBody>
      </p:sp>
      <p:pic>
        <p:nvPicPr>
          <p:cNvPr id="9" name="Grafika 8" descr="Niezrównoważona waga kontur">
            <a:extLst>
              <a:ext uri="{FF2B5EF4-FFF2-40B4-BE49-F238E27FC236}">
                <a16:creationId xmlns:a16="http://schemas.microsoft.com/office/drawing/2014/main" id="{084355BD-965D-3A79-A397-8F0B6D04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3543" y="1486490"/>
            <a:ext cx="3929743" cy="392974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549C51F-DB5F-F92C-289C-4BE873364413}"/>
              </a:ext>
            </a:extLst>
          </p:cNvPr>
          <p:cNvSpPr txBox="1"/>
          <p:nvPr/>
        </p:nvSpPr>
        <p:spPr>
          <a:xfrm>
            <a:off x="2710541" y="5263503"/>
            <a:ext cx="6215743" cy="566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2400">
                <a:solidFill>
                  <a:schemeClr val="bg1"/>
                </a:solidFill>
                <a:latin typeface="+mj-lt"/>
              </a:rPr>
              <a:t>Bezpieczeństwo danych + Kontrola nad danymi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DC8801C-5739-E4B9-14D4-11817BFCA5AF}"/>
              </a:ext>
            </a:extLst>
          </p:cNvPr>
          <p:cNvSpPr txBox="1"/>
          <p:nvPr/>
        </p:nvSpPr>
        <p:spPr>
          <a:xfrm>
            <a:off x="1947779" y="2880192"/>
            <a:ext cx="3570514" cy="566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2200">
                <a:solidFill>
                  <a:schemeClr val="bg1"/>
                </a:solidFill>
                <a:latin typeface="+mj-lt"/>
              </a:rPr>
              <a:t>zapewnienie ROI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A6F94FB-8D78-09D3-2936-B39E4CA720B0}"/>
              </a:ext>
            </a:extLst>
          </p:cNvPr>
          <p:cNvSpPr txBox="1"/>
          <p:nvPr/>
        </p:nvSpPr>
        <p:spPr>
          <a:xfrm>
            <a:off x="7783164" y="3895947"/>
            <a:ext cx="3570514" cy="566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2200">
                <a:solidFill>
                  <a:schemeClr val="bg1"/>
                </a:solidFill>
                <a:latin typeface="+mj-lt"/>
              </a:rPr>
              <a:t>niewdrożenie AI w biznesie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863FC266-44C0-AEEE-8772-B9799E13D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8641" y="6284398"/>
            <a:ext cx="1188959" cy="2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7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B3E83-0AA3-F832-E414-946CEB48B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BF0CC0D-B11D-F0A0-A645-C29ED5A40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373" y="2151508"/>
            <a:ext cx="6714627" cy="3621612"/>
          </a:xfrm>
          <a:prstGeom prst="rect">
            <a:avLst/>
          </a:prstGeom>
        </p:spPr>
      </p:pic>
      <p:sp>
        <p:nvSpPr>
          <p:cNvPr id="60" name="pole tekstowe 59">
            <a:extLst>
              <a:ext uri="{FF2B5EF4-FFF2-40B4-BE49-F238E27FC236}">
                <a16:creationId xmlns:a16="http://schemas.microsoft.com/office/drawing/2014/main" id="{81A39F07-BD17-05C3-0227-FF65A72C0190}"/>
              </a:ext>
            </a:extLst>
          </p:cNvPr>
          <p:cNvSpPr txBox="1"/>
          <p:nvPr/>
        </p:nvSpPr>
        <p:spPr>
          <a:xfrm>
            <a:off x="346585" y="972374"/>
            <a:ext cx="5504913" cy="54341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Klienci</a:t>
            </a:r>
            <a:r>
              <a:rPr lang="pl-PL" sz="1900" dirty="0">
                <a:latin typeface="+mj-lt"/>
                <a:ea typeface="Calibri Light"/>
                <a:cs typeface="Calibri Light"/>
              </a:rPr>
              <a:t> – nadanie kierunku rozwoju, określenie realnych potrzeby biznesowych.</a:t>
            </a:r>
            <a:br>
              <a:rPr lang="pl-PL" sz="1900" dirty="0">
                <a:latin typeface="+mj-lt"/>
                <a:ea typeface="Calibri Light"/>
                <a:cs typeface="Calibri Light"/>
              </a:rPr>
            </a:br>
            <a:endParaRPr lang="pl-PL" sz="1900" dirty="0">
              <a:latin typeface="+mj-lt"/>
              <a:ea typeface="Calibri Light"/>
              <a:cs typeface="Calibri Light"/>
            </a:endParaRP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NVIDIA </a:t>
            </a:r>
            <a:r>
              <a:rPr lang="pl-PL" sz="1900" dirty="0">
                <a:latin typeface="+mj-lt"/>
                <a:ea typeface="Calibri Light"/>
                <a:cs typeface="Calibri Light"/>
              </a:rPr>
              <a:t>– stałe wsparcie technologiczne, dostęp </a:t>
            </a:r>
            <a:br>
              <a:rPr lang="pl-PL" sz="1900" dirty="0">
                <a:latin typeface="+mj-lt"/>
                <a:ea typeface="Calibri Light"/>
                <a:cs typeface="Calibri Light"/>
              </a:rPr>
            </a:br>
            <a:r>
              <a:rPr lang="pl-PL" sz="1900" dirty="0">
                <a:latin typeface="+mj-lt"/>
                <a:ea typeface="Calibri Light"/>
                <a:cs typeface="Calibri Light"/>
              </a:rPr>
              <a:t>do najnowszych narzędzi i wydajnych zasobów GPU, </a:t>
            </a:r>
            <a:r>
              <a:rPr lang="pl-PL" sz="1900" dirty="0" err="1">
                <a:latin typeface="+mj-lt"/>
                <a:ea typeface="Calibri Light"/>
                <a:cs typeface="Calibri Light"/>
              </a:rPr>
              <a:t>use</a:t>
            </a:r>
            <a:r>
              <a:rPr lang="pl-PL" sz="1900" dirty="0">
                <a:latin typeface="+mj-lt"/>
                <a:ea typeface="Calibri Light"/>
                <a:cs typeface="Calibri Light"/>
              </a:rPr>
              <a:t> </a:t>
            </a:r>
            <a:r>
              <a:rPr lang="pl-PL" sz="1900" dirty="0" err="1">
                <a:latin typeface="+mj-lt"/>
                <a:ea typeface="Calibri Light"/>
                <a:cs typeface="Calibri Light"/>
              </a:rPr>
              <a:t>case</a:t>
            </a:r>
            <a:r>
              <a:rPr lang="pl-PL" sz="1900" dirty="0" err="1">
                <a:ea typeface="Calibri Light"/>
                <a:cs typeface="Calibri Light"/>
              </a:rPr>
              <a:t>`</a:t>
            </a:r>
            <a:r>
              <a:rPr lang="pl-PL" sz="1900" dirty="0" err="1">
                <a:latin typeface="+mj-lt"/>
                <a:ea typeface="Calibri Light"/>
                <a:cs typeface="Calibri Light"/>
              </a:rPr>
              <a:t>y</a:t>
            </a:r>
            <a:r>
              <a:rPr lang="pl-PL" sz="1900" dirty="0">
                <a:latin typeface="+mj-lt"/>
                <a:ea typeface="Calibri Light"/>
                <a:cs typeface="Calibri Light"/>
              </a:rPr>
              <a:t> rozwiązań. </a:t>
            </a:r>
          </a:p>
          <a:p>
            <a:pPr>
              <a:lnSpc>
                <a:spcPts val="2000"/>
              </a:lnSpc>
            </a:pPr>
            <a:endParaRPr lang="pl-PL" sz="1900" dirty="0">
              <a:latin typeface="+mj-lt"/>
              <a:ea typeface="Calibri Light"/>
              <a:cs typeface="Calibri Light"/>
            </a:endParaRPr>
          </a:p>
          <a:p>
            <a:pPr marL="342900" indent="-342900">
              <a:lnSpc>
                <a:spcPts val="2000"/>
              </a:lnSpc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Red </a:t>
            </a:r>
            <a:r>
              <a:rPr lang="pl-PL" sz="1900" dirty="0" err="1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Hat</a:t>
            </a:r>
            <a:r>
              <a:rPr lang="pl-PL" sz="19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 – </a:t>
            </a:r>
            <a:r>
              <a:rPr lang="pl-PL" sz="1900" dirty="0">
                <a:latin typeface="+mj-lt"/>
                <a:ea typeface="Calibri Light"/>
                <a:cs typeface="Calibri Light"/>
              </a:rPr>
              <a:t>stałe wsparcie technologiczne, dostęp do najnowszych narzędzi, dostęp do ekosystemu partnerów. </a:t>
            </a:r>
            <a:br>
              <a:rPr lang="pl-PL" sz="1900" dirty="0">
                <a:latin typeface="+mj-lt"/>
                <a:ea typeface="Calibri Light"/>
                <a:cs typeface="Calibri Light"/>
              </a:rPr>
            </a:br>
            <a:endParaRPr lang="pl-PL" sz="1900" dirty="0">
              <a:latin typeface="+mj-lt"/>
              <a:ea typeface="Calibri Light"/>
              <a:cs typeface="Calibri Light"/>
            </a:endParaRP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Firmy doradcze </a:t>
            </a:r>
            <a:r>
              <a:rPr lang="pl-PL" sz="1900" dirty="0">
                <a:latin typeface="+mj-lt"/>
                <a:ea typeface="Calibri Light"/>
                <a:cs typeface="Calibri Light"/>
              </a:rPr>
              <a:t>– wsparcie w zdefiniowaniu strategii, wdrożeniu oraz skalowaniu rozwiązań AI.</a:t>
            </a:r>
            <a:br>
              <a:rPr lang="pl-PL" sz="1900" dirty="0">
                <a:latin typeface="+mj-lt"/>
                <a:ea typeface="Calibri Light"/>
                <a:cs typeface="Calibri Light"/>
              </a:rPr>
            </a:br>
            <a:endParaRPr lang="pl-PL" sz="1900" dirty="0">
              <a:latin typeface="+mj-lt"/>
              <a:ea typeface="Calibri Light"/>
              <a:cs typeface="Calibri Light"/>
            </a:endParaRP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Dostawcy i firmy budujące modele AI </a:t>
            </a:r>
            <a:r>
              <a:rPr lang="pl-PL" sz="1900" dirty="0">
                <a:latin typeface="+mj-lt"/>
                <a:ea typeface="Calibri Light"/>
                <a:cs typeface="Calibri Light"/>
              </a:rPr>
              <a:t>– dostęp do gotowych innowacji przyspieszających wdrożenia.</a:t>
            </a:r>
            <a:br>
              <a:rPr lang="pl-PL" sz="1900" dirty="0">
                <a:latin typeface="+mj-lt"/>
                <a:ea typeface="Calibri Light"/>
                <a:cs typeface="Calibri Light"/>
              </a:rPr>
            </a:br>
            <a:endParaRPr lang="pl-PL" sz="1900" dirty="0">
              <a:latin typeface="+mj-lt"/>
              <a:ea typeface="Calibri Light"/>
              <a:cs typeface="Calibri Light"/>
            </a:endParaRP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Uczelnie </a:t>
            </a:r>
            <a:r>
              <a:rPr lang="pl-PL" sz="1900" dirty="0">
                <a:latin typeface="+mj-lt"/>
                <a:ea typeface="Calibri Light"/>
                <a:cs typeface="Calibri Light"/>
              </a:rPr>
              <a:t>– wiedza, badania i talenty.</a:t>
            </a:r>
            <a:br>
              <a:rPr lang="pl-PL" sz="1900" dirty="0">
                <a:latin typeface="+mj-lt"/>
                <a:ea typeface="Calibri Light"/>
                <a:cs typeface="Calibri Light"/>
              </a:rPr>
            </a:br>
            <a:endParaRPr lang="pl-PL" sz="1900" dirty="0">
              <a:latin typeface="+mj-lt"/>
              <a:ea typeface="Calibri Light"/>
              <a:cs typeface="Calibri Light"/>
            </a:endParaRP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rgbClr val="009FDF"/>
                </a:solidFill>
                <a:latin typeface="+mj-lt"/>
                <a:ea typeface="Calibri Light"/>
                <a:cs typeface="Calibri Light"/>
              </a:rPr>
              <a:t>Społeczności</a:t>
            </a:r>
            <a:r>
              <a:rPr lang="pl-PL" sz="1900" dirty="0">
                <a:latin typeface="+mj-lt"/>
                <a:ea typeface="Calibri Light"/>
                <a:cs typeface="Calibri Light"/>
              </a:rPr>
              <a:t> – budowanie kultury współpracy i wymiany doświadczeń.</a:t>
            </a:r>
          </a:p>
        </p:txBody>
      </p:sp>
      <p:sp>
        <p:nvSpPr>
          <p:cNvPr id="61" name="Tytuł 1">
            <a:extLst>
              <a:ext uri="{FF2B5EF4-FFF2-40B4-BE49-F238E27FC236}">
                <a16:creationId xmlns:a16="http://schemas.microsoft.com/office/drawing/2014/main" id="{916C0E5E-2CE6-053C-A68F-035EAE4372C9}"/>
              </a:ext>
            </a:extLst>
          </p:cNvPr>
          <p:cNvSpPr txBox="1">
            <a:spLocks/>
          </p:cNvSpPr>
          <p:nvPr/>
        </p:nvSpPr>
        <p:spPr>
          <a:xfrm>
            <a:off x="362487" y="451524"/>
            <a:ext cx="10343186" cy="7512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Beyond" charset="0"/>
                <a:ea typeface="Beyond" charset="0"/>
                <a:cs typeface="Beyond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pl-PL"/>
              <a:t>Spójny ekosystem współpracujących podmiotów</a:t>
            </a:r>
            <a:br>
              <a:rPr lang="pl-PL"/>
            </a:br>
            <a:endParaRPr lang="en-US"/>
          </a:p>
        </p:txBody>
      </p:sp>
      <p:pic>
        <p:nvPicPr>
          <p:cNvPr id="5" name="Picture 2" descr="Red Hat logo and symbol, meaning, history, PNG">
            <a:extLst>
              <a:ext uri="{FF2B5EF4-FFF2-40B4-BE49-F238E27FC236}">
                <a16:creationId xmlns:a16="http://schemas.microsoft.com/office/drawing/2014/main" id="{09EDE1BD-1D83-F37D-DB45-C5138FE70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90" b="30902"/>
          <a:stretch/>
        </p:blipFill>
        <p:spPr bwMode="auto">
          <a:xfrm>
            <a:off x="10415446" y="6281136"/>
            <a:ext cx="1282546" cy="3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83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E1B7A-32D9-29EB-1F0F-1F7054957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proces alternatywny 14">
            <a:extLst>
              <a:ext uri="{FF2B5EF4-FFF2-40B4-BE49-F238E27FC236}">
                <a16:creationId xmlns:a16="http://schemas.microsoft.com/office/drawing/2014/main" id="{80341120-406A-D116-C8E8-B57CDD656A08}"/>
              </a:ext>
            </a:extLst>
          </p:cNvPr>
          <p:cNvSpPr/>
          <p:nvPr/>
        </p:nvSpPr>
        <p:spPr>
          <a:xfrm>
            <a:off x="465946" y="1050461"/>
            <a:ext cx="11481698" cy="945797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8978" hangingPunct="0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pl-PL" sz="2400" b="1" kern="0" dirty="0">
              <a:solidFill>
                <a:srgbClr val="000000"/>
              </a:solidFill>
              <a:ea typeface="Beyond" charset="0"/>
              <a:cs typeface="Beyond" charset="0"/>
              <a:sym typeface="Helvetica Neue"/>
            </a:endParaRPr>
          </a:p>
        </p:txBody>
      </p:sp>
      <p:sp>
        <p:nvSpPr>
          <p:cNvPr id="2" name="Tytuł 13">
            <a:extLst>
              <a:ext uri="{FF2B5EF4-FFF2-40B4-BE49-F238E27FC236}">
                <a16:creationId xmlns:a16="http://schemas.microsoft.com/office/drawing/2014/main" id="{25A946E7-BBEF-B301-248D-7072A854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90" y="296652"/>
            <a:ext cx="11233150" cy="576064"/>
          </a:xfrm>
        </p:spPr>
        <p:txBody>
          <a:bodyPr>
            <a:normAutofit/>
          </a:bodyPr>
          <a:lstStyle/>
          <a:p>
            <a:r>
              <a:rPr lang="pl-PL">
                <a:latin typeface="Beyond"/>
              </a:rPr>
              <a:t>Eksperci i kompetencje Beyond.pl - kompetencje AI</a:t>
            </a:r>
            <a:endParaRPr lang="pl-PL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5563248-C8FF-F487-9178-2A99CF621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1196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36DF709E-7798-8C0D-9974-5FF4102A035B}"/>
              </a:ext>
            </a:extLst>
          </p:cNvPr>
          <p:cNvGrpSpPr/>
          <p:nvPr/>
        </p:nvGrpSpPr>
        <p:grpSpPr>
          <a:xfrm>
            <a:off x="487490" y="1131577"/>
            <a:ext cx="3231503" cy="691518"/>
            <a:chOff x="183596" y="1621541"/>
            <a:chExt cx="3080710" cy="691518"/>
          </a:xfrm>
        </p:grpSpPr>
        <p:pic>
          <p:nvPicPr>
            <p:cNvPr id="6" name="Grafika 5" descr="Profil męski kontur">
              <a:extLst>
                <a:ext uri="{FF2B5EF4-FFF2-40B4-BE49-F238E27FC236}">
                  <a16:creationId xmlns:a16="http://schemas.microsoft.com/office/drawing/2014/main" id="{9EBC5BAF-76D4-3865-D951-E70E95438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3596" y="1621541"/>
              <a:ext cx="737700" cy="691518"/>
            </a:xfrm>
            <a:prstGeom prst="rect">
              <a:avLst/>
            </a:prstGeom>
          </p:spPr>
        </p:pic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AAD4F5F9-11EE-509B-7DC1-31E63F17D991}"/>
                </a:ext>
              </a:extLst>
            </p:cNvPr>
            <p:cNvSpPr txBox="1"/>
            <p:nvPr/>
          </p:nvSpPr>
          <p:spPr>
            <a:xfrm>
              <a:off x="814793" y="1790463"/>
              <a:ext cx="2449513" cy="4324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pl-PL" sz="2000" b="1" dirty="0">
                  <a:solidFill>
                    <a:srgbClr val="009FDF"/>
                  </a:solidFill>
                </a:rPr>
                <a:t>14</a:t>
              </a:r>
              <a:r>
                <a:rPr lang="pl-PL" sz="2000" b="1" dirty="0"/>
                <a:t> ekspertów AI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2A3B696-1558-2EAC-4A15-221E33D938D0}"/>
              </a:ext>
            </a:extLst>
          </p:cNvPr>
          <p:cNvGrpSpPr/>
          <p:nvPr/>
        </p:nvGrpSpPr>
        <p:grpSpPr>
          <a:xfrm>
            <a:off x="3269981" y="1143123"/>
            <a:ext cx="4516519" cy="726392"/>
            <a:chOff x="216088" y="2511946"/>
            <a:chExt cx="4261552" cy="726392"/>
          </a:xfrm>
        </p:grpSpPr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EC7CDA90-6205-CD38-4474-E53B89F9016A}"/>
                </a:ext>
              </a:extLst>
            </p:cNvPr>
            <p:cNvSpPr txBox="1"/>
            <p:nvPr/>
          </p:nvSpPr>
          <p:spPr>
            <a:xfrm>
              <a:off x="928897" y="2688916"/>
              <a:ext cx="3548743" cy="54942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just"/>
              <a:r>
                <a:rPr lang="pl-PL" sz="2000" b="1" dirty="0">
                  <a:solidFill>
                    <a:schemeClr val="accent1"/>
                  </a:solidFill>
                  <a:ea typeface="Calibri Light"/>
                  <a:cs typeface="Calibri Light"/>
                </a:rPr>
                <a:t>&gt;</a:t>
              </a:r>
              <a:r>
                <a:rPr lang="pl-PL" sz="2000" dirty="0">
                  <a:ea typeface="Calibri Light"/>
                  <a:cs typeface="Calibri Light"/>
                </a:rPr>
                <a:t> </a:t>
              </a:r>
              <a:r>
                <a:rPr lang="pl-PL" sz="2000" b="1" dirty="0">
                  <a:solidFill>
                    <a:srgbClr val="009FDF"/>
                  </a:solidFill>
                  <a:ea typeface="Calibri Light"/>
                  <a:cs typeface="Calibri Light"/>
                </a:rPr>
                <a:t>1400</a:t>
              </a:r>
              <a:r>
                <a:rPr lang="pl-PL" sz="2000" b="1" dirty="0">
                  <a:ea typeface="Calibri Light"/>
                  <a:cs typeface="Calibri Light"/>
                </a:rPr>
                <a:t> </a:t>
              </a:r>
              <a:r>
                <a:rPr lang="pl-PL" sz="2000" dirty="0">
                  <a:ea typeface="Calibri Light"/>
                  <a:cs typeface="Calibri Light"/>
                </a:rPr>
                <a:t>godzin szkoleniowych </a:t>
              </a:r>
              <a:endParaRPr lang="en-US" sz="2000" dirty="0">
                <a:ea typeface="Calibri Light"/>
                <a:cs typeface="Calibri Light"/>
              </a:endParaRPr>
            </a:p>
          </p:txBody>
        </p:sp>
        <p:pic>
          <p:nvPicPr>
            <p:cNvPr id="14" name="Grafika 13" descr="Zegar kontur">
              <a:extLst>
                <a:ext uri="{FF2B5EF4-FFF2-40B4-BE49-F238E27FC236}">
                  <a16:creationId xmlns:a16="http://schemas.microsoft.com/office/drawing/2014/main" id="{5132E526-0CC0-3E48-F2D7-8C29B89E1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6088" y="2511946"/>
              <a:ext cx="695895" cy="679972"/>
            </a:xfrm>
            <a:prstGeom prst="rect">
              <a:avLst/>
            </a:prstGeom>
          </p:spPr>
        </p:pic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650A13A1-10E0-7D12-BF8E-AF6C1B0EB046}"/>
              </a:ext>
            </a:extLst>
          </p:cNvPr>
          <p:cNvGrpSpPr/>
          <p:nvPr/>
        </p:nvGrpSpPr>
        <p:grpSpPr>
          <a:xfrm>
            <a:off x="7473402" y="1139512"/>
            <a:ext cx="4474242" cy="885872"/>
            <a:chOff x="85990" y="3488712"/>
            <a:chExt cx="4230773" cy="885872"/>
          </a:xfrm>
        </p:grpSpPr>
        <p:pic>
          <p:nvPicPr>
            <p:cNvPr id="16" name="Grafika 15" descr="Rolka dyplomu kontur">
              <a:extLst>
                <a:ext uri="{FF2B5EF4-FFF2-40B4-BE49-F238E27FC236}">
                  <a16:creationId xmlns:a16="http://schemas.microsoft.com/office/drawing/2014/main" id="{0C66E88B-F33F-5892-53C8-DDA3AD1E8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990" y="3488712"/>
              <a:ext cx="796401" cy="814763"/>
            </a:xfrm>
            <a:prstGeom prst="rect">
              <a:avLst/>
            </a:prstGeom>
          </p:spPr>
        </p:pic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4B956BCE-65C7-2034-1753-A0B5B4F51BF2}"/>
                </a:ext>
              </a:extLst>
            </p:cNvPr>
            <p:cNvSpPr txBox="1"/>
            <p:nvPr/>
          </p:nvSpPr>
          <p:spPr>
            <a:xfrm>
              <a:off x="894150" y="3655673"/>
              <a:ext cx="3422613" cy="718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pl-PL" sz="2000" dirty="0"/>
                <a:t>ponad</a:t>
              </a:r>
              <a:r>
                <a:rPr lang="pl-PL" sz="2000" b="1" dirty="0"/>
                <a:t> </a:t>
              </a:r>
              <a:r>
                <a:rPr lang="pl-PL" sz="2000" b="1" dirty="0">
                  <a:solidFill>
                    <a:srgbClr val="009FDF"/>
                  </a:solidFill>
                </a:rPr>
                <a:t>160 </a:t>
              </a:r>
              <a:r>
                <a:rPr lang="pl-PL" sz="2000" dirty="0"/>
                <a:t>certyfikatów </a:t>
              </a:r>
              <a:r>
                <a:rPr lang="pl-PL" sz="2000" b="1" dirty="0"/>
                <a:t>NVIDIA</a:t>
              </a:r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3F17F39-59F7-1D9F-545B-BC6996724D6F}"/>
              </a:ext>
            </a:extLst>
          </p:cNvPr>
          <p:cNvSpPr txBox="1"/>
          <p:nvPr/>
        </p:nvSpPr>
        <p:spPr>
          <a:xfrm>
            <a:off x="786585" y="2246296"/>
            <a:ext cx="2183022" cy="3049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800" b="1" u="sng" dirty="0">
                <a:solidFill>
                  <a:srgbClr val="009FDF"/>
                </a:solidFill>
                <a:latin typeface="+mj-lt"/>
              </a:rPr>
              <a:t>Eksperci IT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2D0AECA-3630-1E16-B2DA-C1C664215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06823"/>
              </p:ext>
            </p:extLst>
          </p:nvPr>
        </p:nvGraphicFramePr>
        <p:xfrm>
          <a:off x="6036487" y="2174003"/>
          <a:ext cx="5368928" cy="413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3570E3E-C963-B446-A29A-62E318B34DB4}"/>
              </a:ext>
            </a:extLst>
          </p:cNvPr>
          <p:cNvSpPr txBox="1"/>
          <p:nvPr/>
        </p:nvSpPr>
        <p:spPr>
          <a:xfrm>
            <a:off x="9590314" y="2630714"/>
            <a:ext cx="2044250" cy="32983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pl-PL" sz="1800" err="1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A2CD1F5B-AB9B-6A79-D0E4-F06010AB2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243410"/>
              </p:ext>
            </p:extLst>
          </p:nvPr>
        </p:nvGraphicFramePr>
        <p:xfrm>
          <a:off x="9465907" y="2305925"/>
          <a:ext cx="2756185" cy="372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7E371C23-F1F1-1701-EAE9-F51F4F864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11152"/>
              </p:ext>
            </p:extLst>
          </p:nvPr>
        </p:nvGraphicFramePr>
        <p:xfrm>
          <a:off x="557436" y="2698746"/>
          <a:ext cx="4168778" cy="3086895"/>
        </p:xfrm>
        <a:graphic>
          <a:graphicData uri="http://schemas.openxmlformats.org/drawingml/2006/table">
            <a:tbl>
              <a:tblPr/>
              <a:tblGrid>
                <a:gridCol w="2649103">
                  <a:extLst>
                    <a:ext uri="{9D8B030D-6E8A-4147-A177-3AD203B41FA5}">
                      <a16:colId xmlns:a16="http://schemas.microsoft.com/office/drawing/2014/main" val="3059969056"/>
                    </a:ext>
                  </a:extLst>
                </a:gridCol>
                <a:gridCol w="1519675">
                  <a:extLst>
                    <a:ext uri="{9D8B030D-6E8A-4147-A177-3AD203B41FA5}">
                      <a16:colId xmlns:a16="http://schemas.microsoft.com/office/drawing/2014/main" val="493298503"/>
                    </a:ext>
                  </a:extLst>
                </a:gridCol>
              </a:tblGrid>
              <a:tr h="298328"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Beyond" panose="02000506000000020004" pitchFamily="2" charset="0"/>
                        </a:rPr>
                        <a:t> Specjalizacje </a:t>
                      </a:r>
                      <a:r>
                        <a:rPr lang="pl-PL" sz="1200" b="0" i="0" dirty="0">
                          <a:solidFill>
                            <a:srgbClr val="000000"/>
                          </a:solidFill>
                          <a:effectLst/>
                          <a:latin typeface="Beyond" panose="02000506000000020004" pitchFamily="2" charset="0"/>
                        </a:rPr>
                        <a:t>​</a:t>
                      </a:r>
                      <a:endParaRPr lang="pl-PL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334" marR="81334" marT="40667" marB="40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Beyond" panose="02000506000000020004" pitchFamily="2" charset="0"/>
                        </a:rPr>
                        <a:t>#</a:t>
                      </a:r>
                      <a:r>
                        <a:rPr lang="pl-PL" sz="1200" b="0" i="0" u="none" strike="noStrike">
                          <a:solidFill>
                            <a:srgbClr val="FFFFFF"/>
                          </a:solidFill>
                          <a:effectLst/>
                          <a:latin typeface="Beyond" panose="02000506000000020004" pitchFamily="2" charset="0"/>
                        </a:rPr>
                        <a:t>pracownicy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334" marR="81334" marT="40667" marB="40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47950"/>
                  </a:ext>
                </a:extLst>
              </a:tr>
              <a:tr h="306568">
                <a:tc>
                  <a:txBody>
                    <a:bodyPr/>
                    <a:lstStyle/>
                    <a:p>
                      <a:r>
                        <a:rPr lang="en-US" sz="1200"/>
                        <a:t>Data Center &amp; Smart Hands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36</a:t>
                      </a:r>
                      <a:endParaRPr lang="pl-PL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581356"/>
                  </a:ext>
                </a:extLst>
              </a:tr>
              <a:tr h="297276">
                <a:tc>
                  <a:txBody>
                    <a:bodyPr/>
                    <a:lstStyle/>
                    <a:p>
                      <a:r>
                        <a:rPr lang="pl-PL" sz="1200"/>
                        <a:t>Business Technology &amp; </a:t>
                      </a:r>
                      <a:r>
                        <a:rPr lang="pl-PL" sz="1200" err="1"/>
                        <a:t>Innovation</a:t>
                      </a:r>
                      <a:endParaRPr lang="pl-PL" sz="12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16</a:t>
                      </a:r>
                      <a:endParaRPr lang="pl-PL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370725"/>
                  </a:ext>
                </a:extLst>
              </a:tr>
              <a:tr h="309739">
                <a:tc>
                  <a:txBody>
                    <a:bodyPr/>
                    <a:lstStyle/>
                    <a:p>
                      <a:r>
                        <a:rPr lang="pl-PL" sz="1200"/>
                        <a:t>AI Team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14</a:t>
                      </a:r>
                      <a:endParaRPr lang="pl-PL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05231"/>
                  </a:ext>
                </a:extLst>
              </a:tr>
              <a:tr h="292531">
                <a:tc>
                  <a:txBody>
                    <a:bodyPr/>
                    <a:lstStyle/>
                    <a:p>
                      <a:r>
                        <a:rPr lang="pl-PL" sz="1200"/>
                        <a:t>Global &amp; </a:t>
                      </a:r>
                      <a:r>
                        <a:rPr lang="pl-PL" sz="1200" err="1"/>
                        <a:t>Private</a:t>
                      </a:r>
                      <a:r>
                        <a:rPr lang="pl-PL" sz="1200"/>
                        <a:t> </a:t>
                      </a:r>
                      <a:r>
                        <a:rPr lang="pl-PL" sz="1200" err="1"/>
                        <a:t>Cloud</a:t>
                      </a:r>
                      <a:r>
                        <a:rPr lang="pl-PL" sz="1200"/>
                        <a:t>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</a:t>
                      </a:r>
                      <a:endParaRPr lang="pl-PL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908198"/>
                  </a:ext>
                </a:extLst>
              </a:tr>
              <a:tr h="309739">
                <a:tc>
                  <a:txBody>
                    <a:bodyPr/>
                    <a:lstStyle/>
                    <a:p>
                      <a:r>
                        <a:rPr lang="pl-PL" sz="1200"/>
                        <a:t>Service </a:t>
                      </a:r>
                      <a:r>
                        <a:rPr lang="pl-PL" sz="1200" err="1"/>
                        <a:t>Desk</a:t>
                      </a:r>
                      <a:r>
                        <a:rPr lang="pl-PL" sz="1200"/>
                        <a:t> &amp; CSC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</a:t>
                      </a:r>
                      <a:endParaRPr lang="pl-PL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989136"/>
                  </a:ext>
                </a:extLst>
              </a:tr>
              <a:tr h="297276">
                <a:tc>
                  <a:txBody>
                    <a:bodyPr/>
                    <a:lstStyle/>
                    <a:p>
                      <a:r>
                        <a:rPr lang="pl-PL" sz="1200"/>
                        <a:t>IT Operations &amp; Delivery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11</a:t>
                      </a:r>
                      <a:endParaRPr lang="pl-PL" sz="12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879522"/>
                  </a:ext>
                </a:extLst>
              </a:tr>
              <a:tr h="325146">
                <a:tc>
                  <a:txBody>
                    <a:bodyPr/>
                    <a:lstStyle/>
                    <a:p>
                      <a:r>
                        <a:rPr lang="pl-PL" sz="1200"/>
                        <a:t>Network &amp; MNS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</a:t>
                      </a:r>
                      <a:endParaRPr lang="pl-PL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54216"/>
                  </a:ext>
                </a:extLst>
              </a:tr>
              <a:tr h="297276">
                <a:tc>
                  <a:txBody>
                    <a:bodyPr/>
                    <a:lstStyle/>
                    <a:p>
                      <a:r>
                        <a:rPr lang="en-US" sz="1200"/>
                        <a:t>Compliance, Risk &amp; IT Cyber Security</a:t>
                      </a:r>
                      <a:endParaRPr lang="pl-PL" sz="12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</a:t>
                      </a:r>
                      <a:endParaRPr lang="pl-PL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302047"/>
                  </a:ext>
                </a:extLst>
              </a:tr>
              <a:tr h="353016">
                <a:tc>
                  <a:txBody>
                    <a:bodyPr/>
                    <a:lstStyle/>
                    <a:p>
                      <a:pPr algn="l" fontAlgn="base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Łącznie</a:t>
                      </a:r>
                      <a:endParaRPr lang="pl-PL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334" marR="81334" marT="40667" marB="40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115</a:t>
                      </a:r>
                      <a:endParaRPr lang="pl-PL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334" marR="81334" marT="40667" marB="40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61608"/>
                  </a:ext>
                </a:extLst>
              </a:tr>
            </a:tbl>
          </a:graphicData>
        </a:graphic>
      </p:graphicFrame>
      <p:pic>
        <p:nvPicPr>
          <p:cNvPr id="18" name="Picture 2" descr="Red Hat logo and symbol, meaning, history, PNG">
            <a:extLst>
              <a:ext uri="{FF2B5EF4-FFF2-40B4-BE49-F238E27FC236}">
                <a16:creationId xmlns:a16="http://schemas.microsoft.com/office/drawing/2014/main" id="{44D8DD77-FAA8-EA7F-ECA3-62A87AEC9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90" b="30902"/>
          <a:stretch/>
        </p:blipFill>
        <p:spPr bwMode="auto">
          <a:xfrm>
            <a:off x="10415446" y="6281136"/>
            <a:ext cx="1282546" cy="3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77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74C3A-1BE4-8ACF-0E44-71A8E3972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>
            <a:extLst>
              <a:ext uri="{FF2B5EF4-FFF2-40B4-BE49-F238E27FC236}">
                <a16:creationId xmlns:a16="http://schemas.microsoft.com/office/drawing/2014/main" id="{9CB73A8B-ACA7-A2C5-261D-4D9B594A0E5C}"/>
              </a:ext>
            </a:extLst>
          </p:cNvPr>
          <p:cNvGrpSpPr/>
          <p:nvPr/>
        </p:nvGrpSpPr>
        <p:grpSpPr>
          <a:xfrm>
            <a:off x="344200" y="728700"/>
            <a:ext cx="11479204" cy="5546221"/>
            <a:chOff x="688401" y="1708874"/>
            <a:chExt cx="22958408" cy="11092442"/>
          </a:xfrm>
        </p:grpSpPr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75F2B912-CEB3-6DCE-6772-463E98F71ABB}"/>
                </a:ext>
              </a:extLst>
            </p:cNvPr>
            <p:cNvGraphicFramePr/>
            <p:nvPr/>
          </p:nvGraphicFramePr>
          <p:xfrm>
            <a:off x="1524428" y="1708874"/>
            <a:ext cx="22122381" cy="1332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27870322-2B10-6E84-AC03-CC442156900E}"/>
                </a:ext>
              </a:extLst>
            </p:cNvPr>
            <p:cNvSpPr/>
            <p:nvPr/>
          </p:nvSpPr>
          <p:spPr>
            <a:xfrm rot="16200000">
              <a:off x="-886225" y="10430684"/>
              <a:ext cx="3945260" cy="7960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rtlCol="0" anchor="ctr"/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algn="ctr"/>
              <a:r>
                <a:rPr lang="pl-PL" sz="1800">
                  <a:solidFill>
                    <a:schemeClr val="tx1"/>
                  </a:solidFill>
                  <a:latin typeface="Beyond" panose="02000506000000020004" pitchFamily="2" charset="0"/>
                  <a:cs typeface="Calibri"/>
                </a:rPr>
                <a:t>Bezpieczeństwo</a:t>
              </a:r>
              <a:endParaRPr lang="en-US" sz="1200">
                <a:solidFill>
                  <a:schemeClr val="tx1"/>
                </a:solidFill>
                <a:latin typeface="Beyond" panose="02000506000000020004" pitchFamily="2" charset="0"/>
              </a:endParaRP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5428852E-5885-104B-0DEC-6866BC85D39A}"/>
                </a:ext>
              </a:extLst>
            </p:cNvPr>
            <p:cNvSpPr/>
            <p:nvPr/>
          </p:nvSpPr>
          <p:spPr>
            <a:xfrm rot="16200000">
              <a:off x="-1639065" y="5692564"/>
              <a:ext cx="5490958" cy="8360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rtlCol="0" anchor="ctr"/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algn="ctr"/>
              <a:r>
                <a:rPr lang="pl-PL" sz="1800">
                  <a:solidFill>
                    <a:schemeClr val="tx1"/>
                  </a:solidFill>
                  <a:latin typeface="Beyond" panose="02000506000000020004" pitchFamily="2" charset="0"/>
                  <a:cs typeface="Calibri"/>
                </a:rPr>
                <a:t>Infrastruktura</a:t>
              </a:r>
              <a:endParaRPr lang="en-US" sz="1200">
                <a:solidFill>
                  <a:schemeClr val="tx1"/>
                </a:solidFill>
                <a:latin typeface="Beyond" panose="02000506000000020004" pitchFamily="2" charset="0"/>
                <a:cs typeface="Calibri"/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EC36BA29-2A7E-7C1C-7CB7-D78AAD8193CA}"/>
                </a:ext>
              </a:extLst>
            </p:cNvPr>
            <p:cNvSpPr txBox="1"/>
            <p:nvPr/>
          </p:nvSpPr>
          <p:spPr>
            <a:xfrm>
              <a:off x="12481999" y="3234374"/>
              <a:ext cx="5121148" cy="66849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45720" tIns="22860" rIns="45720" bIns="22860" rtlCol="0" anchor="t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b="0">
                <a:latin typeface="Calibri"/>
                <a:ea typeface="+mj-lt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en-US" sz="1300" b="0">
                  <a:latin typeface="Calibri"/>
                  <a:ea typeface="+mj-lt"/>
                  <a:cs typeface="Calibri"/>
                </a:rPr>
                <a:t>Chmura </a:t>
              </a:r>
              <a:r>
                <a:rPr lang="en-US" sz="1300" b="0" err="1">
                  <a:latin typeface="Calibri"/>
                  <a:ea typeface="+mj-lt"/>
                  <a:cs typeface="Calibri"/>
                </a:rPr>
                <a:t>publiczna</a:t>
              </a:r>
              <a:r>
                <a:rPr lang="pl-PL" sz="1300">
                  <a:latin typeface="Calibri"/>
                  <a:ea typeface="+mj-lt"/>
                  <a:cs typeface="Calibri"/>
                </a:rPr>
                <a:t>, prywatna, </a:t>
              </a:r>
              <a:r>
                <a:rPr lang="pl-PL" sz="1300" err="1">
                  <a:latin typeface="Calibri"/>
                  <a:ea typeface="+mj-lt"/>
                  <a:cs typeface="Calibri"/>
                </a:rPr>
                <a:t>multi-cloud</a:t>
              </a:r>
              <a:r>
                <a:rPr lang="pl-PL" sz="1300">
                  <a:latin typeface="Calibri"/>
                  <a:ea typeface="+mj-lt"/>
                  <a:cs typeface="Calibri"/>
                </a:rPr>
                <a:t>, suwerenna – budowa, utrzymanie i rozwój:</a:t>
              </a:r>
              <a:endParaRPr lang="en-US" sz="1300" b="0">
                <a:latin typeface="Calibri Light" panose="020F0302020204030204"/>
                <a:ea typeface="+mj-lt"/>
                <a:cs typeface="Calibri Light" panose="020F0302020204030204"/>
              </a:endParaRPr>
            </a:p>
            <a:p>
              <a:pPr marL="495300" lvl="1" indent="-228600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noProof="1">
                  <a:latin typeface="Calibri"/>
                  <a:ea typeface="+mj-lt"/>
                  <a:cs typeface="Calibri"/>
                </a:rPr>
                <a:t>VMware </a:t>
              </a:r>
              <a:endParaRPr lang="pl-PL" sz="1300" noProof="1">
                <a:latin typeface="Calibri Light" panose="020F0302020204030204"/>
                <a:ea typeface="+mj-lt"/>
                <a:cs typeface="Calibri Light" panose="020F0302020204030204"/>
              </a:endParaRPr>
            </a:p>
            <a:p>
              <a:pPr marL="495300" lvl="1" indent="-228600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en-US" sz="1300">
                  <a:latin typeface="Calibri"/>
                  <a:ea typeface="+mj-lt"/>
                  <a:cs typeface="Calibri"/>
                </a:rPr>
                <a:t>e24cloud</a:t>
              </a:r>
              <a:endParaRPr lang="pl-PL" sz="1300" noProof="1">
                <a:latin typeface="Calibri Light" panose="020F0302020204030204"/>
                <a:ea typeface="+mj-lt"/>
                <a:cs typeface="Calibri Light" panose="020F0302020204030204"/>
              </a:endParaRPr>
            </a:p>
            <a:p>
              <a:pPr marL="495300" lvl="1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>
                  <a:latin typeface="Calibri"/>
                  <a:ea typeface="+mj-lt"/>
                  <a:cs typeface="Calibri"/>
                </a:rPr>
                <a:t>Microsoft (</a:t>
              </a:r>
              <a:r>
                <a:rPr lang="en-US" sz="1300" b="0">
                  <a:latin typeface="Calibri"/>
                  <a:ea typeface="+mj-lt"/>
                  <a:cs typeface="Calibri"/>
                </a:rPr>
                <a:t>Azure</a:t>
              </a:r>
              <a:r>
                <a:rPr lang="pl-PL" sz="1300" b="0">
                  <a:latin typeface="Calibri"/>
                  <a:ea typeface="+mj-lt"/>
                  <a:cs typeface="Calibri"/>
                </a:rPr>
                <a:t>, 365)</a:t>
              </a:r>
            </a:p>
            <a:p>
              <a:pPr marL="495300" lvl="1" indent="-228600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>
                  <a:latin typeface="Calibri"/>
                  <a:ea typeface="+mj-lt"/>
                  <a:cs typeface="Calibri"/>
                </a:rPr>
                <a:t>Google </a:t>
              </a:r>
            </a:p>
            <a:p>
              <a:pPr marL="495300" lvl="1" indent="-228600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>
                  <a:latin typeface="Calibri"/>
                  <a:ea typeface="+mj-lt"/>
                  <a:cs typeface="Calibri"/>
                </a:rPr>
                <a:t>AWS</a:t>
              </a:r>
              <a:endParaRPr lang="pl-PL" sz="1300">
                <a:latin typeface="Calibri Light" panose="020F0302020204030204"/>
                <a:ea typeface="+mj-lt"/>
                <a:cs typeface="Calibri Light" panose="020F0302020204030204"/>
              </a:endParaRPr>
            </a:p>
            <a:p>
              <a:pPr marL="495300" lvl="1" indent="-228600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en-US" sz="1300" noProof="1">
                  <a:latin typeface="Calibri"/>
                  <a:ea typeface="+mj-lt"/>
                  <a:cs typeface="Calibri"/>
                </a:rPr>
                <a:t>Object Storage</a:t>
              </a:r>
              <a:r>
                <a:rPr lang="pl-PL" sz="1300" noProof="1">
                  <a:latin typeface="Calibri"/>
                  <a:ea typeface="+mj-lt"/>
                  <a:cs typeface="Calibri"/>
                </a:rPr>
                <a:t> </a:t>
              </a:r>
              <a:r>
                <a:rPr lang="en-US" sz="1300" noProof="1">
                  <a:latin typeface="Calibri"/>
                  <a:ea typeface="+mj-lt"/>
                  <a:cs typeface="Calibri"/>
                </a:rPr>
                <a:t>(S3)</a:t>
              </a:r>
              <a:endParaRPr lang="pl-PL" sz="1300" noProof="1">
                <a:latin typeface="Calibri"/>
                <a:ea typeface="+mj-lt"/>
                <a:cs typeface="Calibri"/>
              </a:endParaRPr>
            </a:p>
            <a:p>
              <a:pPr marL="495300" lvl="1" indent="-228600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noProof="1">
                <a:latin typeface="Calibri"/>
                <a:ea typeface="+mj-lt"/>
                <a:cs typeface="Calibri"/>
              </a:endParaRPr>
            </a:p>
            <a:p>
              <a:pPr marL="495300" lvl="1" indent="-228600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noProof="1">
                <a:latin typeface="Calibri"/>
                <a:ea typeface="+mj-lt"/>
                <a:cs typeface="Calibri"/>
              </a:endParaRPr>
            </a:p>
            <a:p>
              <a:pPr marL="495300" lvl="1" indent="-228600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noProof="1">
                <a:latin typeface="Calibri"/>
                <a:ea typeface="+mj-lt"/>
                <a:cs typeface="Calibri"/>
              </a:endParaRPr>
            </a:p>
            <a:p>
              <a:pPr marL="495300" lvl="1" indent="-228600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noProof="1">
                <a:latin typeface="Calibri"/>
                <a:ea typeface="+mj-lt"/>
                <a:cs typeface="Calibri"/>
              </a:endParaRPr>
            </a:p>
            <a:p>
              <a:pPr marL="495300" lvl="1" indent="-228600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noProof="1">
                <a:latin typeface="Calibri"/>
                <a:ea typeface="+mj-lt"/>
                <a:cs typeface="Calibri"/>
              </a:endParaRPr>
            </a:p>
            <a:p>
              <a:pPr marL="495300" lvl="1" indent="-228600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noProof="1">
                <a:latin typeface="Calibri"/>
                <a:ea typeface="+mj-lt"/>
                <a:cs typeface="Calibri"/>
              </a:endParaRPr>
            </a:p>
            <a:p>
              <a:pPr marL="495300" lvl="1" indent="-228600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noProof="1">
                <a:latin typeface="Calibri"/>
                <a:ea typeface="+mj-lt"/>
                <a:cs typeface="Calibri"/>
              </a:endParaRPr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DA5CBBA7-4F73-A5E6-4B3A-2C1BBFCD7354}"/>
                </a:ext>
              </a:extLst>
            </p:cNvPr>
            <p:cNvSpPr txBox="1"/>
            <p:nvPr/>
          </p:nvSpPr>
          <p:spPr>
            <a:xfrm>
              <a:off x="1748632" y="3261704"/>
              <a:ext cx="5232088" cy="55215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45720" tIns="22860" rIns="45720" bIns="22860" rtlCol="0" anchor="t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algn="l" defTabSz="1219169">
                <a:spcBef>
                  <a:spcPts val="0"/>
                </a:spcBef>
              </a:pPr>
              <a:endParaRPr lang="pl-PL" sz="1400">
                <a:latin typeface="Calibri"/>
                <a:ea typeface="Calibri"/>
                <a:cs typeface="Calibri"/>
              </a:endParaRPr>
            </a:p>
            <a:p>
              <a:pPr marL="228600" marR="0" lvl="0" indent="-228600" algn="l" defTabSz="1219169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,Sans-Serif" panose="05000000000000000000" pitchFamily="2" charset="2"/>
                <a:buChar char="§"/>
                <a:tabLst/>
                <a:defRPr/>
              </a:pPr>
              <a:r>
                <a:rPr kumimoji="0" lang="pl-PL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Helvetica Neue"/>
                </a:rPr>
                <a:t>Kolokacja w 2 Data </a:t>
              </a:r>
              <a:r>
                <a:rPr kumimoji="0" lang="pl-PL" sz="13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Helvetica Neue"/>
                </a:rPr>
                <a:t>Centers</a:t>
              </a: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Helvetica Neue"/>
                </a:rPr>
                <a:t>:</a:t>
              </a:r>
            </a:p>
            <a:p>
              <a:pPr marL="495300" marR="0" lvl="1" indent="-228600" algn="l" defTabSz="1219169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,Sans-Serif" panose="05000000000000000000" pitchFamily="2" charset="2"/>
                <a:buChar char="§"/>
                <a:tabLst/>
                <a:defRPr/>
              </a:pPr>
              <a:r>
                <a:rPr kumimoji="0" lang="pl-PL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Helvetica Neue"/>
                </a:rPr>
                <a:t>Kolokacja </a:t>
              </a:r>
              <a:r>
                <a:rPr lang="pl-PL" sz="1300" kern="0">
                  <a:latin typeface="Calibri"/>
                  <a:ea typeface="Calibri"/>
                  <a:cs typeface="Calibri"/>
                </a:rPr>
                <a:t>infrastruktur IT wysokiej gęstości </a:t>
              </a:r>
              <a:br>
                <a:rPr lang="pl-PL" sz="1300" kern="0">
                  <a:latin typeface="Calibri"/>
                  <a:ea typeface="Calibri"/>
                  <a:cs typeface="Calibri"/>
                </a:rPr>
              </a:br>
              <a:r>
                <a:rPr lang="pl-PL" sz="1300" kern="0">
                  <a:latin typeface="Calibri"/>
                  <a:ea typeface="Calibri"/>
                  <a:cs typeface="Calibri"/>
                </a:rPr>
                <a:t>(aż do 140 kW/</a:t>
              </a:r>
              <a:r>
                <a:rPr lang="pl-PL" sz="1300" kern="0" err="1">
                  <a:latin typeface="Calibri"/>
                  <a:ea typeface="Calibri"/>
                  <a:cs typeface="Calibri"/>
                </a:rPr>
                <a:t>rack</a:t>
              </a:r>
              <a:r>
                <a:rPr lang="pl-PL" sz="1300" kern="0">
                  <a:latin typeface="Calibri"/>
                  <a:ea typeface="Calibri"/>
                  <a:cs typeface="Calibri"/>
                </a:rPr>
                <a:t>)</a:t>
              </a:r>
              <a:endParaRPr kumimoji="0" lang="pl-PL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Helvetica Neue"/>
              </a:endParaRPr>
            </a:p>
            <a:p>
              <a:pPr marL="495300" marR="0" lvl="1" indent="-228600" algn="l" defTabSz="1219169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,Sans-Serif" panose="05000000000000000000" pitchFamily="2" charset="2"/>
                <a:buChar char="§"/>
                <a:tabLst/>
                <a:defRPr/>
              </a:pPr>
              <a:r>
                <a:rPr lang="pl-PL" sz="1300" kern="0">
                  <a:latin typeface="Calibri"/>
                  <a:ea typeface="+mj-lt"/>
                  <a:cs typeface="Calibri"/>
                </a:rPr>
                <a:t>Kolokacja (20+ kW/</a:t>
              </a:r>
              <a:r>
                <a:rPr lang="pl-PL" sz="1300" kern="0" err="1">
                  <a:latin typeface="Calibri"/>
                  <a:ea typeface="+mj-lt"/>
                  <a:cs typeface="Calibri"/>
                </a:rPr>
                <a:t>rack</a:t>
              </a:r>
              <a:r>
                <a:rPr lang="pl-PL" sz="1300" kern="0">
                  <a:latin typeface="Calibri"/>
                  <a:ea typeface="+mj-lt"/>
                  <a:cs typeface="Calibri"/>
                </a:rPr>
                <a:t>)</a:t>
              </a:r>
              <a:endParaRPr kumimoji="0" lang="pl-PL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lt"/>
                <a:cs typeface="Calibri" panose="020F0502020204030204" pitchFamily="34" charset="0"/>
                <a:sym typeface="Helvetica Neue"/>
              </a:endParaRPr>
            </a:p>
            <a:p>
              <a:pPr marL="495300" marR="0" lvl="1" indent="-228600" algn="l" defTabSz="1219169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,Sans-Serif" panose="05000000000000000000" pitchFamily="2" charset="2"/>
                <a:buChar char="§"/>
                <a:tabLst/>
                <a:defRPr/>
              </a:pPr>
              <a:r>
                <a:rPr kumimoji="0" lang="pl-PL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Helvetica Neue"/>
                </a:rPr>
                <a:t>Kolokacja dla operatorów</a:t>
              </a:r>
            </a:p>
            <a:p>
              <a:pPr marL="228600" marR="0" lvl="0" indent="-228600" algn="l" defTabSz="1219169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,Sans-Serif" panose="05000000000000000000" pitchFamily="2" charset="2"/>
                <a:buChar char="§"/>
                <a:tabLst/>
                <a:defRPr/>
              </a:pPr>
              <a:r>
                <a:rPr kumimoji="0" lang="pl-PL" sz="13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Helvetica Neue"/>
                </a:rPr>
                <a:t>PoP</a:t>
              </a:r>
              <a:r>
                <a:rPr kumimoji="0" lang="pl-PL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Helvetica Neue"/>
                </a:rPr>
                <a:t> w Warszawie</a:t>
              </a:r>
              <a:endParaRPr kumimoji="0" lang="pl-PL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lt"/>
                <a:cs typeface="Calibri" panose="020F0502020204030204" pitchFamily="34" charset="0"/>
                <a:sym typeface="Helvetica Neue"/>
              </a:endParaRPr>
            </a:p>
            <a:p>
              <a:pPr marL="228600" marR="0" lvl="0" indent="-228600" algn="l" defTabSz="1219169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,Sans-Serif" panose="05000000000000000000" pitchFamily="2" charset="2"/>
                <a:buChar char="§"/>
                <a:tabLst/>
                <a:defRPr/>
              </a:pPr>
              <a:r>
                <a:rPr kumimoji="0" lang="pl-PL" sz="13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Helvetica Neue"/>
                </a:rPr>
                <a:t>PoP</a:t>
              </a:r>
              <a:r>
                <a:rPr kumimoji="0" lang="pl-PL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Helvetica Neue"/>
                </a:rPr>
                <a:t> we Frankfurcie</a:t>
              </a:r>
              <a:endParaRPr lang="pl-PL" sz="1300">
                <a:latin typeface="Calibri"/>
                <a:ea typeface="+mj-lt"/>
                <a:cs typeface="Calibri"/>
              </a:endParaRPr>
            </a:p>
            <a:p>
              <a:pPr marL="228600" marR="0" lvl="0" indent="-228600" algn="l" defTabSz="1219169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,Sans-Serif" panose="05000000000000000000" pitchFamily="2" charset="2"/>
                <a:buChar char="§"/>
                <a:tabLst/>
                <a:defRPr/>
              </a:pPr>
              <a:r>
                <a:rPr kumimoji="0" lang="pl-PL" sz="13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lt"/>
                  <a:cs typeface="Calibri"/>
                  <a:sym typeface="Helvetica Neue"/>
                </a:rPr>
                <a:t>D</a:t>
              </a:r>
              <a:r>
                <a:rPr kumimoji="0" lang="en-US" sz="13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lt"/>
                  <a:cs typeface="Calibri"/>
                  <a:sym typeface="Helvetica Neue"/>
                </a:rPr>
                <a:t>edykowana </a:t>
              </a:r>
              <a:r>
                <a:rPr kumimoji="0" lang="pl-PL" sz="13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lt"/>
                  <a:cs typeface="Calibri"/>
                  <a:sym typeface="Helvetica Neue"/>
                </a:rPr>
                <a:t>i</a:t>
              </a:r>
              <a:r>
                <a:rPr kumimoji="0" lang="en-US" sz="13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lt"/>
                  <a:cs typeface="Calibri"/>
                  <a:sym typeface="Helvetica Neue"/>
                </a:rPr>
                <a:t>nfrastruktura</a:t>
              </a:r>
              <a:r>
                <a:rPr kumimoji="0" lang="pl-PL" sz="13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lt"/>
                  <a:cs typeface="Calibri"/>
                  <a:sym typeface="Helvetica Neue"/>
                </a:rPr>
                <a:t> IT</a:t>
              </a:r>
              <a:endParaRPr kumimoji="0" lang="pl-PL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Helvetica Neue"/>
              </a:endParaRPr>
            </a:p>
            <a:p>
              <a:pPr marL="228600" marR="0" lvl="0" indent="-228600" algn="l" defTabSz="1219169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,Sans-Serif" panose="05000000000000000000" pitchFamily="2" charset="2"/>
                <a:buChar char="§"/>
                <a:tabLst/>
                <a:defRPr/>
              </a:pPr>
              <a:r>
                <a:rPr kumimoji="0" lang="pl-PL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Helvetica Neue"/>
                </a:rPr>
                <a:t>24x7 wsparcie </a:t>
              </a: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Helvetica Neue"/>
                </a:rPr>
                <a:t>Smart Hands</a:t>
              </a:r>
              <a:r>
                <a:rPr kumimoji="0" lang="pl-PL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Helvetica Neue"/>
                </a:rPr>
                <a:t> </a:t>
              </a:r>
              <a:br>
                <a:rPr kumimoji="0" lang="pl-PL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Helvetica Neue"/>
                </a:rPr>
              </a:br>
              <a:r>
                <a:rPr kumimoji="0" lang="pl-PL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Helvetica Neue"/>
                </a:rPr>
                <a:t>z technologią HoloLens 2.0</a:t>
              </a:r>
            </a:p>
            <a:p>
              <a:pPr marR="0" lvl="0" algn="l" defTabSz="1219169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br>
                <a:rPr lang="pl-PL" sz="1300" kern="0" noProof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</a:br>
              <a:endParaRPr kumimoji="0" lang="pl-PL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Helvetica Neue"/>
              </a:endParaRPr>
            </a:p>
            <a:p>
              <a:pPr marL="228600" marR="0" lvl="0" indent="-228600" algn="l" defTabSz="1219169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,Sans-Serif" panose="05000000000000000000" pitchFamily="2" charset="2"/>
                <a:buChar char="§"/>
                <a:tabLst/>
                <a:defRPr/>
              </a:pPr>
              <a:endParaRPr kumimoji="0" lang="pl-PL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Helvetica Neue"/>
              </a:endParaRPr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506B28A3-C6B3-EDC7-7CF4-820936F4B1D8}"/>
                </a:ext>
              </a:extLst>
            </p:cNvPr>
            <p:cNvSpPr txBox="1"/>
            <p:nvPr/>
          </p:nvSpPr>
          <p:spPr>
            <a:xfrm>
              <a:off x="17773463" y="3248676"/>
              <a:ext cx="5507768" cy="56877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45720" tIns="22860" rIns="45720" bIns="22860" rtlCol="0" anchor="t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b="0" noProof="1">
                <a:latin typeface="Calibri"/>
                <a:ea typeface="+mj-lt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 noProof="1">
                  <a:latin typeface="Calibri"/>
                  <a:ea typeface="+mj-lt"/>
                  <a:cs typeface="Calibri"/>
                </a:rPr>
                <a:t>Monitoring systemów i usług</a:t>
              </a: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en-US" sz="1300" b="0" noProof="1">
                  <a:latin typeface="Calibri"/>
                  <a:ea typeface="+mj-lt"/>
                  <a:cs typeface="Calibri"/>
                </a:rPr>
                <a:t>Administracja infrastrukturą IT </a:t>
              </a:r>
              <a:endParaRPr lang="en-US" sz="1300" b="0" noProof="1">
                <a:latin typeface="Calibri Light" panose="020F0302020204030204"/>
                <a:ea typeface="+mj-lt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 noProof="1">
                  <a:latin typeface="Calibri"/>
                  <a:ea typeface="Calibri"/>
                  <a:cs typeface="Calibri"/>
                </a:rPr>
                <a:t>Managed OS</a:t>
              </a: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 noProof="1">
                  <a:latin typeface="Calibri"/>
                  <a:ea typeface="Calibri"/>
                  <a:cs typeface="Calibri"/>
                </a:rPr>
                <a:t>Managed Kubernetes</a:t>
              </a: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noProof="1">
                  <a:latin typeface="Calibri"/>
                  <a:ea typeface="Calibri"/>
                  <a:cs typeface="Calibri"/>
                </a:rPr>
                <a:t>Managed Network</a:t>
              </a: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noProof="1">
                  <a:latin typeface="Calibri"/>
                  <a:ea typeface="Calibri"/>
                  <a:cs typeface="Calibri"/>
                </a:rPr>
                <a:t>Monitoring Zdarzeń Bezpieczeństwa</a:t>
              </a: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 noProof="1">
                  <a:latin typeface="Calibri"/>
                  <a:ea typeface="Calibri"/>
                  <a:cs typeface="Calibri"/>
                </a:rPr>
                <a:t>Audyt środowiska IT</a:t>
              </a: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noProof="1">
                  <a:latin typeface="Calibri"/>
                  <a:ea typeface="+mj-lt"/>
                  <a:cs typeface="Calibri"/>
                </a:rPr>
                <a:t>Konsulting IT </a:t>
              </a:r>
              <a:endParaRPr lang="en-US" sz="1300" b="0" noProof="1">
                <a:latin typeface="Calibri Light" panose="020F0302020204030204"/>
                <a:ea typeface="+mj-lt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b="0" noProof="1">
                <a:latin typeface="Calibri"/>
                <a:ea typeface="Calibri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noProof="1">
                <a:latin typeface="Calibri"/>
                <a:ea typeface="Calibri"/>
                <a:cs typeface="Calibri"/>
              </a:endParaRPr>
            </a:p>
            <a:p>
              <a:pPr algn="l" defTabSz="1219169">
                <a:spcBef>
                  <a:spcPts val="0"/>
                </a:spcBef>
              </a:pPr>
              <a:endParaRPr lang="pl-PL" sz="1400" noProof="1">
                <a:latin typeface="Calibri"/>
                <a:ea typeface="Calibri"/>
                <a:cs typeface="Calibri"/>
              </a:endParaRPr>
            </a:p>
            <a:p>
              <a:pPr algn="l" defTabSz="1219169">
                <a:spcBef>
                  <a:spcPts val="0"/>
                </a:spcBef>
              </a:pPr>
              <a:endParaRPr lang="pl-PL" sz="1400" b="0" noProof="1">
                <a:latin typeface="Calibri"/>
                <a:ea typeface="Calibri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noProof="1">
                <a:latin typeface="Calibri"/>
                <a:ea typeface="Calibri"/>
                <a:cs typeface="Calibri"/>
              </a:endParaRPr>
            </a:p>
            <a:p>
              <a:pPr algn="l" defTabSz="1219169">
                <a:spcBef>
                  <a:spcPts val="0"/>
                </a:spcBef>
              </a:pPr>
              <a:endParaRPr lang="pl-PL" sz="1400" b="0">
                <a:latin typeface="Calibri"/>
                <a:ea typeface="Calibri"/>
                <a:cs typeface="Calibri Light"/>
              </a:endParaRPr>
            </a:p>
          </p:txBody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6A1B7251-B7A1-0B55-1BB8-B53DB766ACCD}"/>
                </a:ext>
              </a:extLst>
            </p:cNvPr>
            <p:cNvSpPr txBox="1"/>
            <p:nvPr/>
          </p:nvSpPr>
          <p:spPr>
            <a:xfrm>
              <a:off x="7084185" y="3251448"/>
              <a:ext cx="5261440" cy="56046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45720" tIns="22860" rIns="45720" bIns="22860" rtlCol="0" anchor="t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b="0">
                <a:latin typeface="Calibri"/>
                <a:ea typeface="Calibri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>
                  <a:latin typeface="Calibri"/>
                  <a:ea typeface="Calibri"/>
                  <a:cs typeface="Calibri"/>
                </a:rPr>
                <a:t>Internet </a:t>
              </a: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 err="1">
                  <a:latin typeface="Calibri"/>
                  <a:ea typeface="Calibri"/>
                  <a:cs typeface="Calibri"/>
                </a:rPr>
                <a:t>Fiber</a:t>
              </a:r>
              <a:r>
                <a:rPr lang="pl-PL" sz="1300" b="0">
                  <a:latin typeface="Calibri"/>
                  <a:ea typeface="Calibri"/>
                  <a:cs typeface="Calibri"/>
                </a:rPr>
                <a:t>-Ring między </a:t>
              </a:r>
              <a:r>
                <a:rPr lang="pl-PL" sz="1300">
                  <a:latin typeface="Calibri"/>
                  <a:ea typeface="Calibri"/>
                  <a:cs typeface="Calibri"/>
                </a:rPr>
                <a:t>centrami danych</a:t>
              </a:r>
              <a:endParaRPr lang="pl-PL" sz="1300" b="0">
                <a:latin typeface="Calibri"/>
                <a:ea typeface="Calibri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>
                  <a:latin typeface="Calibri"/>
                  <a:ea typeface="Calibri"/>
                  <a:cs typeface="Calibri"/>
                </a:rPr>
                <a:t>Transmisja danych </a:t>
              </a:r>
              <a:br>
                <a:rPr lang="pl-PL" sz="1300" b="0">
                  <a:latin typeface="Calibri"/>
                  <a:ea typeface="Calibri"/>
                  <a:cs typeface="Calibri"/>
                </a:rPr>
              </a:br>
              <a:r>
                <a:rPr lang="pl-PL" sz="1300" b="0">
                  <a:latin typeface="Calibri"/>
                  <a:ea typeface="Calibri"/>
                  <a:cs typeface="Calibri"/>
                </a:rPr>
                <a:t>Wschód-Zachód </a:t>
              </a:r>
              <a:br>
                <a:rPr lang="pl-PL" sz="1300" b="0">
                  <a:latin typeface="Calibri"/>
                  <a:ea typeface="Calibri"/>
                  <a:cs typeface="Calibri"/>
                </a:rPr>
              </a:br>
              <a:r>
                <a:rPr lang="pl-PL" sz="1300" b="0">
                  <a:latin typeface="Calibri"/>
                  <a:ea typeface="Calibri"/>
                  <a:cs typeface="Calibri"/>
                </a:rPr>
                <a:t>(Frankfurt-Poznań-Warszawa</a:t>
              </a:r>
              <a:r>
                <a:rPr lang="pl-PL" sz="1300">
                  <a:latin typeface="Calibri"/>
                  <a:ea typeface="Calibri"/>
                  <a:cs typeface="Calibri"/>
                </a:rPr>
                <a:t>)</a:t>
              </a:r>
              <a:endParaRPr lang="pl-PL" sz="1300" b="0">
                <a:latin typeface="Calibri"/>
                <a:ea typeface="Calibri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 err="1">
                  <a:latin typeface="Calibri"/>
                  <a:ea typeface="Calibri"/>
                  <a:cs typeface="Calibri"/>
                </a:rPr>
                <a:t>Megaport</a:t>
              </a:r>
              <a:r>
                <a:rPr lang="pl-PL" sz="1300" b="0">
                  <a:latin typeface="Calibri"/>
                  <a:ea typeface="Calibri"/>
                  <a:cs typeface="Calibri"/>
                </a:rPr>
                <a:t> </a:t>
              </a:r>
              <a:r>
                <a:rPr lang="pl-PL" sz="1300" b="0" err="1">
                  <a:latin typeface="Calibri"/>
                  <a:ea typeface="Calibri"/>
                  <a:cs typeface="Calibri"/>
                </a:rPr>
                <a:t>PoP</a:t>
              </a:r>
              <a:endParaRPr lang="pl-PL" sz="1300" b="0">
                <a:latin typeface="Calibri"/>
                <a:ea typeface="Calibri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>
                  <a:latin typeface="Calibri"/>
                  <a:ea typeface="Calibri"/>
                  <a:cs typeface="Calibri"/>
                </a:rPr>
                <a:t>Global </a:t>
              </a:r>
              <a:r>
                <a:rPr lang="pl-PL" sz="1300" b="0" err="1">
                  <a:latin typeface="Calibri"/>
                  <a:ea typeface="Calibri"/>
                  <a:cs typeface="Calibri"/>
                </a:rPr>
                <a:t>Cloud</a:t>
              </a:r>
              <a:r>
                <a:rPr lang="pl-PL" sz="1300" b="0">
                  <a:latin typeface="Calibri"/>
                  <a:ea typeface="Calibri"/>
                  <a:cs typeface="Calibri"/>
                </a:rPr>
                <a:t> Connect</a:t>
              </a: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>
                  <a:latin typeface="Calibri"/>
                  <a:ea typeface="Calibri"/>
                  <a:cs typeface="Calibri"/>
                </a:rPr>
                <a:t>O</a:t>
              </a:r>
              <a:r>
                <a:rPr lang="pl-PL" sz="1300" b="0">
                  <a:latin typeface="Calibri"/>
                  <a:ea typeface="Calibri"/>
                  <a:cs typeface="Calibri"/>
                </a:rPr>
                <a:t>peratorzy </a:t>
              </a:r>
              <a:r>
                <a:rPr lang="pl-PL" sz="1300" b="0" err="1">
                  <a:latin typeface="Calibri"/>
                  <a:ea typeface="Calibri"/>
                  <a:cs typeface="Calibri"/>
                </a:rPr>
                <a:t>Tier</a:t>
              </a:r>
              <a:r>
                <a:rPr lang="pl-PL" sz="1300" b="0">
                  <a:latin typeface="Calibri"/>
                  <a:ea typeface="Calibri"/>
                  <a:cs typeface="Calibri"/>
                </a:rPr>
                <a:t> 1 i krajowi</a:t>
              </a: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>
                  <a:latin typeface="Calibri"/>
                  <a:ea typeface="Calibri"/>
                  <a:cs typeface="Calibri"/>
                </a:rPr>
                <a:t>IX (m.in. DE-CIX, BCIX, Peering.cz) </a:t>
              </a: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 err="1">
                  <a:latin typeface="Calibri"/>
                  <a:ea typeface="Calibri"/>
                  <a:cs typeface="Calibri"/>
                </a:rPr>
                <a:t>Przekrosy</a:t>
              </a:r>
              <a:endParaRPr lang="pl-PL" sz="1300" b="0">
                <a:latin typeface="Calibri"/>
                <a:ea typeface="+mj-lt"/>
                <a:cs typeface="Calibri"/>
              </a:endParaRPr>
            </a:p>
            <a:p>
              <a:pPr algn="l" defTabSz="1219169">
                <a:spcBef>
                  <a:spcPts val="0"/>
                </a:spcBef>
              </a:pPr>
              <a:endParaRPr lang="pl-PL" sz="1400" b="0">
                <a:latin typeface="Calibri"/>
                <a:ea typeface="+mj-lt"/>
                <a:cs typeface="Calibri"/>
              </a:endParaRPr>
            </a:p>
            <a:p>
              <a:pPr algn="l" defTabSz="1219169">
                <a:spcBef>
                  <a:spcPts val="0"/>
                </a:spcBef>
              </a:pPr>
              <a:br>
                <a:rPr lang="pl-PL" sz="1400" b="0">
                  <a:latin typeface="Calibri"/>
                  <a:ea typeface="+mj-lt"/>
                  <a:cs typeface="Calibri"/>
                </a:rPr>
              </a:br>
              <a:endParaRPr lang="en-US" sz="1400" b="0">
                <a:latin typeface="Calibri Light" panose="020F0302020204030204"/>
                <a:ea typeface="+mj-lt"/>
                <a:cs typeface="Calibri"/>
              </a:endParaRPr>
            </a:p>
          </p:txBody>
        </p:sp>
        <p:pic>
          <p:nvPicPr>
            <p:cNvPr id="36" name="Picture 32">
              <a:extLst>
                <a:ext uri="{FF2B5EF4-FFF2-40B4-BE49-F238E27FC236}">
                  <a16:creationId xmlns:a16="http://schemas.microsoft.com/office/drawing/2014/main" id="{CD8BFCD1-4312-7DE2-CC1A-E4AECED42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9083" y="9516082"/>
              <a:ext cx="824594" cy="1359024"/>
            </a:xfrm>
            <a:prstGeom prst="rect">
              <a:avLst/>
            </a:prstGeom>
          </p:spPr>
        </p:pic>
        <p:pic>
          <p:nvPicPr>
            <p:cNvPr id="37" name="Picture 35">
              <a:extLst>
                <a:ext uri="{FF2B5EF4-FFF2-40B4-BE49-F238E27FC236}">
                  <a16:creationId xmlns:a16="http://schemas.microsoft.com/office/drawing/2014/main" id="{966C5DD2-9E3D-424F-6CE7-CE07E129A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7653" y="9574862"/>
              <a:ext cx="1195984" cy="1200602"/>
            </a:xfrm>
            <a:prstGeom prst="rect">
              <a:avLst/>
            </a:prstGeom>
          </p:spPr>
        </p:pic>
        <p:pic>
          <p:nvPicPr>
            <p:cNvPr id="38" name="Picture 36">
              <a:extLst>
                <a:ext uri="{FF2B5EF4-FFF2-40B4-BE49-F238E27FC236}">
                  <a16:creationId xmlns:a16="http://schemas.microsoft.com/office/drawing/2014/main" id="{BBCB3761-FF86-22B7-0809-E74725AC3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4825" y="11078984"/>
              <a:ext cx="1087238" cy="1087238"/>
            </a:xfrm>
            <a:prstGeom prst="rect">
              <a:avLst/>
            </a:prstGeom>
          </p:spPr>
        </p:pic>
        <p:pic>
          <p:nvPicPr>
            <p:cNvPr id="39" name="Picture 37">
              <a:extLst>
                <a:ext uri="{FF2B5EF4-FFF2-40B4-BE49-F238E27FC236}">
                  <a16:creationId xmlns:a16="http://schemas.microsoft.com/office/drawing/2014/main" id="{0F8A9A1B-ABCF-CD46-6801-A0E5B882B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4493" y="9639064"/>
              <a:ext cx="1126304" cy="1133492"/>
            </a:xfrm>
            <a:prstGeom prst="rect">
              <a:avLst/>
            </a:prstGeom>
          </p:spPr>
        </p:pic>
        <p:pic>
          <p:nvPicPr>
            <p:cNvPr id="40" name="Picture 38">
              <a:extLst>
                <a:ext uri="{FF2B5EF4-FFF2-40B4-BE49-F238E27FC236}">
                  <a16:creationId xmlns:a16="http://schemas.microsoft.com/office/drawing/2014/main" id="{83460A55-D5B4-CF66-91C9-66416F54E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5457" y="11118514"/>
              <a:ext cx="1369618" cy="1047708"/>
            </a:xfrm>
            <a:prstGeom prst="rect">
              <a:avLst/>
            </a:prstGeom>
          </p:spPr>
        </p:pic>
        <p:pic>
          <p:nvPicPr>
            <p:cNvPr id="42" name="Picture 48">
              <a:extLst>
                <a:ext uri="{FF2B5EF4-FFF2-40B4-BE49-F238E27FC236}">
                  <a16:creationId xmlns:a16="http://schemas.microsoft.com/office/drawing/2014/main" id="{776D66B2-931F-D5CA-CB79-77C738BE8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9643" y="11034602"/>
              <a:ext cx="1221884" cy="1164500"/>
            </a:xfrm>
            <a:prstGeom prst="rect">
              <a:avLst/>
            </a:prstGeom>
          </p:spPr>
        </p:pic>
        <p:sp>
          <p:nvSpPr>
            <p:cNvPr id="43" name="pole tekstowe 42">
              <a:extLst>
                <a:ext uri="{FF2B5EF4-FFF2-40B4-BE49-F238E27FC236}">
                  <a16:creationId xmlns:a16="http://schemas.microsoft.com/office/drawing/2014/main" id="{13684F5F-A952-8ECD-CB93-3855AD243DEF}"/>
                </a:ext>
              </a:extLst>
            </p:cNvPr>
            <p:cNvSpPr txBox="1"/>
            <p:nvPr/>
          </p:nvSpPr>
          <p:spPr>
            <a:xfrm>
              <a:off x="1744180" y="8789928"/>
              <a:ext cx="5236540" cy="397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45720" tIns="22860" rIns="45720" bIns="22860" rtlCol="0" anchor="t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1pPr>
              <a:lvl2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algn="l" defTabSz="1219169">
                <a:spcBef>
                  <a:spcPts val="0"/>
                </a:spcBef>
              </a:pPr>
              <a:endParaRPr lang="pl-PL" sz="1400" noProof="1">
                <a:latin typeface="Calibri"/>
                <a:ea typeface="Calibri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r>
                <a:rPr lang="pl-PL" sz="1300" b="0" noProof="1">
                  <a:latin typeface="Calibri"/>
                  <a:ea typeface="Calibri"/>
                  <a:cs typeface="Calibri"/>
                </a:rPr>
                <a:t>Disaster Recovery Center</a:t>
              </a:r>
              <a:br>
                <a:rPr lang="pl-PL" sz="1400" b="0" noProof="1">
                  <a:latin typeface="Calibri"/>
                  <a:ea typeface="Calibri"/>
                  <a:cs typeface="Calibri"/>
                </a:rPr>
              </a:br>
              <a:br>
                <a:rPr lang="pl-PL" sz="1400" b="0" noProof="1">
                  <a:latin typeface="Calibri"/>
                  <a:ea typeface="Calibri"/>
                  <a:cs typeface="Calibri"/>
                </a:rPr>
              </a:br>
              <a:endParaRPr lang="pl-PL" sz="1400" noProof="1">
                <a:latin typeface="Calibri"/>
                <a:ea typeface="Calibri"/>
                <a:cs typeface="Calibri"/>
              </a:endParaRPr>
            </a:p>
            <a:p>
              <a:pPr algn="l" defTabSz="1219169">
                <a:spcBef>
                  <a:spcPts val="0"/>
                </a:spcBef>
              </a:pPr>
              <a:endParaRPr lang="pl-PL" sz="1400" b="0" noProof="1">
                <a:latin typeface="Calibri"/>
                <a:ea typeface="Calibri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noProof="1">
                <a:latin typeface="Calibri"/>
                <a:ea typeface="Calibri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noProof="1">
                <a:latin typeface="Calibri"/>
                <a:ea typeface="Calibri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b="0" noProof="1">
                <a:latin typeface="Calibri"/>
                <a:ea typeface="Calibri"/>
                <a:cs typeface="Calibri"/>
              </a:endParaRPr>
            </a:p>
            <a:p>
              <a:pPr marL="228600" indent="-228600" algn="l" defTabSz="1219169">
                <a:spcBef>
                  <a:spcPts val="0"/>
                </a:spcBef>
                <a:buFont typeface="Wingdings,Sans-Serif" panose="05000000000000000000" pitchFamily="2" charset="2"/>
                <a:buChar char="§"/>
              </a:pPr>
              <a:endParaRPr lang="pl-PL" sz="1400" noProof="1">
                <a:latin typeface="Calibri"/>
                <a:ea typeface="Calibri"/>
                <a:cs typeface="Calibri"/>
              </a:endParaRPr>
            </a:p>
            <a:p>
              <a:pPr algn="l" defTabSz="1219169">
                <a:spcBef>
                  <a:spcPts val="0"/>
                </a:spcBef>
              </a:pPr>
              <a:endParaRPr lang="pl-PL" sz="1400" b="0">
                <a:latin typeface="Calibri"/>
                <a:ea typeface="Calibri"/>
                <a:cs typeface="Calibri Light"/>
              </a:endParaRPr>
            </a:p>
          </p:txBody>
        </p:sp>
      </p:grpSp>
      <p:sp>
        <p:nvSpPr>
          <p:cNvPr id="45" name="AT A GLANCE..">
            <a:extLst>
              <a:ext uri="{FF2B5EF4-FFF2-40B4-BE49-F238E27FC236}">
                <a16:creationId xmlns:a16="http://schemas.microsoft.com/office/drawing/2014/main" id="{8141E81B-FF6F-3F1A-DE47-6F402FF17A51}"/>
              </a:ext>
            </a:extLst>
          </p:cNvPr>
          <p:cNvSpPr txBox="1"/>
          <p:nvPr/>
        </p:nvSpPr>
        <p:spPr>
          <a:xfrm>
            <a:off x="363461" y="231301"/>
            <a:ext cx="11022680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/>
            <a:r>
              <a:rPr lang="pl-PL">
                <a:latin typeface="Beyond" panose="02000506000000020004" pitchFamily="2" charset="0"/>
                <a:cs typeface="Calibri" panose="020F0502020204030204" pitchFamily="34" charset="0"/>
              </a:rPr>
              <a:t>Łańcuch usług Beyond.pl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6B3E82E9-57DD-C752-E2FB-30FD916362BA}"/>
              </a:ext>
            </a:extLst>
          </p:cNvPr>
          <p:cNvSpPr txBox="1"/>
          <p:nvPr/>
        </p:nvSpPr>
        <p:spPr>
          <a:xfrm>
            <a:off x="3542093" y="4251746"/>
            <a:ext cx="2630720" cy="2007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" tIns="22860" rIns="45720" bIns="22860" rtlCol="0" anchor="t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defTabSz="1219169">
              <a:spcBef>
                <a:spcPts val="0"/>
              </a:spcBef>
            </a:pPr>
            <a:endParaRPr lang="pl-PL" sz="1400" noProof="1">
              <a:latin typeface="Calibri"/>
              <a:ea typeface="Calibri"/>
              <a:cs typeface="Calibri"/>
            </a:endParaRPr>
          </a:p>
          <a:p>
            <a:pPr marL="228600" indent="-228600" algn="l" defTabSz="1219169">
              <a:spcBef>
                <a:spcPts val="0"/>
              </a:spcBef>
              <a:buFont typeface="Wingdings,Sans-Serif" panose="05000000000000000000" pitchFamily="2" charset="2"/>
              <a:buChar char="§"/>
            </a:pPr>
            <a:r>
              <a:rPr lang="en-US" sz="1300" b="0" noProof="1">
                <a:latin typeface="Calibri"/>
                <a:ea typeface="Calibri"/>
                <a:cs typeface="Calibri"/>
              </a:rPr>
              <a:t>Anti-DDoS</a:t>
            </a:r>
          </a:p>
          <a:p>
            <a:pPr marL="228600" indent="-228600" algn="l" defTabSz="1219169">
              <a:spcBef>
                <a:spcPts val="0"/>
              </a:spcBef>
              <a:buFont typeface="Wingdings,Sans-Serif" panose="05000000000000000000" pitchFamily="2" charset="2"/>
              <a:buChar char="§"/>
            </a:pPr>
            <a:r>
              <a:rPr lang="en-US" sz="1300" b="0" noProof="1">
                <a:latin typeface="Calibri"/>
                <a:ea typeface="Calibri"/>
                <a:cs typeface="Calibri"/>
              </a:rPr>
              <a:t>Firewalle (NGFW &amp; WAF)</a:t>
            </a:r>
          </a:p>
          <a:p>
            <a:pPr algn="l" defTabSz="1219169">
              <a:spcBef>
                <a:spcPts val="0"/>
              </a:spcBef>
            </a:pPr>
            <a:endParaRPr lang="pl-PL" sz="1400" noProof="1">
              <a:latin typeface="Calibri"/>
              <a:ea typeface="Calibri"/>
              <a:cs typeface="Calibri Light"/>
            </a:endParaRPr>
          </a:p>
          <a:p>
            <a:pPr algn="l" defTabSz="1219169">
              <a:spcBef>
                <a:spcPts val="0"/>
              </a:spcBef>
            </a:pPr>
            <a:endParaRPr lang="pl-PL" sz="1400" noProof="1">
              <a:latin typeface="Calibri"/>
              <a:ea typeface="Calibri"/>
              <a:cs typeface="Calibri Light"/>
            </a:endParaRPr>
          </a:p>
          <a:p>
            <a:pPr algn="l" defTabSz="1219169">
              <a:spcBef>
                <a:spcPts val="0"/>
              </a:spcBef>
            </a:pPr>
            <a:endParaRPr lang="pl-PL" sz="1400" noProof="1">
              <a:latin typeface="Calibri"/>
              <a:ea typeface="Calibri"/>
              <a:cs typeface="Calibri Light"/>
            </a:endParaRPr>
          </a:p>
          <a:p>
            <a:pPr algn="l" defTabSz="1219169">
              <a:spcBef>
                <a:spcPts val="0"/>
              </a:spcBef>
            </a:pPr>
            <a:endParaRPr lang="pl-PL" sz="1400" noProof="1">
              <a:latin typeface="Calibri"/>
              <a:ea typeface="Calibri"/>
              <a:cs typeface="Calibri Light"/>
            </a:endParaRPr>
          </a:p>
          <a:p>
            <a:pPr algn="l" defTabSz="1219169">
              <a:spcBef>
                <a:spcPts val="0"/>
              </a:spcBef>
            </a:pPr>
            <a:endParaRPr lang="pl-PL" sz="1400" noProof="1">
              <a:latin typeface="Calibri"/>
              <a:ea typeface="Calibri"/>
              <a:cs typeface="Calibri Light"/>
            </a:endParaRPr>
          </a:p>
          <a:p>
            <a:pPr algn="l" defTabSz="1219169">
              <a:spcBef>
                <a:spcPts val="0"/>
              </a:spcBef>
            </a:pPr>
            <a:br>
              <a:rPr lang="pl-PL" sz="1400" noProof="1">
                <a:latin typeface="Calibri"/>
                <a:ea typeface="Calibri"/>
                <a:cs typeface="Calibri Light"/>
              </a:rPr>
            </a:br>
            <a:endParaRPr lang="pl-PL" sz="1400" noProof="1">
              <a:latin typeface="Calibri"/>
              <a:ea typeface="Calibri"/>
              <a:cs typeface="Calibri"/>
            </a:endParaRPr>
          </a:p>
        </p:txBody>
      </p:sp>
      <p:pic>
        <p:nvPicPr>
          <p:cNvPr id="48" name="Picture 36">
            <a:extLst>
              <a:ext uri="{FF2B5EF4-FFF2-40B4-BE49-F238E27FC236}">
                <a16:creationId xmlns:a16="http://schemas.microsoft.com/office/drawing/2014/main" id="{CAA81CBE-C159-FA46-A6CF-AA3544C0055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824" y="11078983"/>
            <a:ext cx="1087238" cy="1087238"/>
          </a:xfrm>
          <a:prstGeom prst="rect">
            <a:avLst/>
          </a:prstGeom>
        </p:spPr>
      </p:pic>
      <p:pic>
        <p:nvPicPr>
          <p:cNvPr id="49" name="Picture 38">
            <a:extLst>
              <a:ext uri="{FF2B5EF4-FFF2-40B4-BE49-F238E27FC236}">
                <a16:creationId xmlns:a16="http://schemas.microsoft.com/office/drawing/2014/main" id="{881E306F-78B7-53CE-9204-F134501F44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5455" y="11118513"/>
            <a:ext cx="1369618" cy="1047707"/>
          </a:xfrm>
          <a:prstGeom prst="rect">
            <a:avLst/>
          </a:prstGeom>
        </p:spPr>
      </p:pic>
      <p:pic>
        <p:nvPicPr>
          <p:cNvPr id="50" name="Picture 48">
            <a:extLst>
              <a:ext uri="{FF2B5EF4-FFF2-40B4-BE49-F238E27FC236}">
                <a16:creationId xmlns:a16="http://schemas.microsoft.com/office/drawing/2014/main" id="{B707F817-6E4E-D7DB-250D-8DEAF450FFD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642" y="11034600"/>
            <a:ext cx="1221883" cy="1164499"/>
          </a:xfrm>
          <a:prstGeom prst="rect">
            <a:avLst/>
          </a:prstGeom>
        </p:spPr>
      </p:pic>
      <p:pic>
        <p:nvPicPr>
          <p:cNvPr id="51" name="Picture 36">
            <a:extLst>
              <a:ext uri="{FF2B5EF4-FFF2-40B4-BE49-F238E27FC236}">
                <a16:creationId xmlns:a16="http://schemas.microsoft.com/office/drawing/2014/main" id="{E08EC591-C5F1-C79D-080B-FCEB0B1D185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23" y="5539492"/>
            <a:ext cx="543619" cy="543619"/>
          </a:xfrm>
          <a:prstGeom prst="rect">
            <a:avLst/>
          </a:prstGeom>
        </p:spPr>
      </p:pic>
      <p:pic>
        <p:nvPicPr>
          <p:cNvPr id="52" name="Picture 38">
            <a:extLst>
              <a:ext uri="{FF2B5EF4-FFF2-40B4-BE49-F238E27FC236}">
                <a16:creationId xmlns:a16="http://schemas.microsoft.com/office/drawing/2014/main" id="{5935394D-1E36-3F6C-0452-561E43C4A22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839" y="5559257"/>
            <a:ext cx="684809" cy="523854"/>
          </a:xfrm>
          <a:prstGeom prst="rect">
            <a:avLst/>
          </a:prstGeom>
        </p:spPr>
      </p:pic>
      <p:pic>
        <p:nvPicPr>
          <p:cNvPr id="54" name="Picture 32">
            <a:extLst>
              <a:ext uri="{FF2B5EF4-FFF2-40B4-BE49-F238E27FC236}">
                <a16:creationId xmlns:a16="http://schemas.microsoft.com/office/drawing/2014/main" id="{48AD79F4-6C66-0A05-DA35-B2D6A296B3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647" y="4734598"/>
            <a:ext cx="412297" cy="679512"/>
          </a:xfrm>
          <a:prstGeom prst="rect">
            <a:avLst/>
          </a:prstGeom>
        </p:spPr>
      </p:pic>
      <p:pic>
        <p:nvPicPr>
          <p:cNvPr id="55" name="Picture 35">
            <a:extLst>
              <a:ext uri="{FF2B5EF4-FFF2-40B4-BE49-F238E27FC236}">
                <a16:creationId xmlns:a16="http://schemas.microsoft.com/office/drawing/2014/main" id="{6C359513-9766-7DAF-3DD0-3C571FF7A5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32" y="4763988"/>
            <a:ext cx="597992" cy="600301"/>
          </a:xfrm>
          <a:prstGeom prst="rect">
            <a:avLst/>
          </a:prstGeom>
        </p:spPr>
      </p:pic>
      <p:pic>
        <p:nvPicPr>
          <p:cNvPr id="56" name="Picture 37">
            <a:extLst>
              <a:ext uri="{FF2B5EF4-FFF2-40B4-BE49-F238E27FC236}">
                <a16:creationId xmlns:a16="http://schemas.microsoft.com/office/drawing/2014/main" id="{DEC7715E-395A-71FD-94D3-402EDEC3E96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352" y="4796089"/>
            <a:ext cx="563152" cy="566746"/>
          </a:xfrm>
          <a:prstGeom prst="rect">
            <a:avLst/>
          </a:prstGeom>
        </p:spPr>
      </p:pic>
      <p:pic>
        <p:nvPicPr>
          <p:cNvPr id="2050" name="Picture 2" descr="Obraz zawierający symbol, Znak towarowy, logo, Jaskrawoniebieski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1CB5303-B8C3-DE55-DA84-88A71533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980" y="5516018"/>
            <a:ext cx="5810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A81CCD1-0455-E07A-5EBE-2C8E49AD8A67}"/>
              </a:ext>
            </a:extLst>
          </p:cNvPr>
          <p:cNvSpPr txBox="1"/>
          <p:nvPr/>
        </p:nvSpPr>
        <p:spPr>
          <a:xfrm>
            <a:off x="6224544" y="4220511"/>
            <a:ext cx="2583368" cy="20544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" tIns="22860" rIns="45720" bIns="22860" rtlCol="0" anchor="t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defTabSz="1219169">
              <a:spcBef>
                <a:spcPts val="0"/>
              </a:spcBef>
            </a:pPr>
            <a:endParaRPr lang="pl-PL" sz="1400" noProof="1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noProof="1">
                <a:latin typeface="Calibri"/>
                <a:ea typeface="Calibri"/>
                <a:cs typeface="Calibri"/>
              </a:rPr>
              <a:t>VPN as s Service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noProof="1">
                <a:latin typeface="Calibri"/>
                <a:ea typeface="Calibri"/>
                <a:cs typeface="Calibri"/>
              </a:rPr>
              <a:t>Load Balancer as a Service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noProof="1">
                <a:latin typeface="Calibri"/>
                <a:ea typeface="Calibri"/>
                <a:cs typeface="Calibri"/>
              </a:rPr>
              <a:t>Backup &amp; Disaster Recovery:</a:t>
            </a:r>
          </a:p>
          <a:p>
            <a:pPr marL="285750" lvl="4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noProof="1">
                <a:latin typeface="Calibri"/>
                <a:ea typeface="Calibri"/>
                <a:cs typeface="Calibri"/>
              </a:rPr>
              <a:t>DRaaS</a:t>
            </a:r>
          </a:p>
          <a:p>
            <a:pPr marL="285750" lvl="4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noProof="1">
                <a:latin typeface="Calibri"/>
                <a:ea typeface="Calibri"/>
                <a:cs typeface="Calibri"/>
              </a:rPr>
              <a:t>DRC/DRCaaS</a:t>
            </a:r>
          </a:p>
          <a:p>
            <a:pPr marL="285750" lvl="4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noProof="1">
                <a:latin typeface="Calibri"/>
                <a:ea typeface="Calibri"/>
                <a:cs typeface="Calibri"/>
              </a:rPr>
              <a:t>BaaS</a:t>
            </a:r>
          </a:p>
          <a:p>
            <a:pPr marL="285750" lvl="4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noProof="1">
                <a:latin typeface="Calibri"/>
                <a:ea typeface="Calibri"/>
                <a:cs typeface="Calibri"/>
              </a:rPr>
              <a:t>Cloud Connect </a:t>
            </a:r>
          </a:p>
          <a:p>
            <a:pPr marL="285750" lvl="4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noProof="1">
                <a:latin typeface="Calibri"/>
                <a:ea typeface="Calibri"/>
                <a:cs typeface="Calibri"/>
              </a:rPr>
              <a:t>Backup</a:t>
            </a:r>
          </a:p>
          <a:p>
            <a:pPr marL="285750" lvl="4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noProof="1">
                <a:latin typeface="Calibri"/>
                <a:ea typeface="Calibri"/>
                <a:cs typeface="Calibri"/>
              </a:rPr>
              <a:t>Backup Storage</a:t>
            </a:r>
            <a:br>
              <a:rPr lang="pl-PL" sz="1400" noProof="1">
                <a:latin typeface="Calibri"/>
                <a:ea typeface="Calibri"/>
                <a:cs typeface="Calibri Light"/>
              </a:rPr>
            </a:br>
            <a:endParaRPr lang="pl-PL" sz="1400" noProof="1">
              <a:latin typeface="Calibri"/>
              <a:ea typeface="Calibri"/>
              <a:cs typeface="Calibri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9514871-661E-AC4F-EFA2-A5660FDCD73E}"/>
              </a:ext>
            </a:extLst>
          </p:cNvPr>
          <p:cNvSpPr txBox="1"/>
          <p:nvPr/>
        </p:nvSpPr>
        <p:spPr>
          <a:xfrm>
            <a:off x="8869760" y="4221243"/>
            <a:ext cx="2779528" cy="20267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" tIns="22860" rIns="45720" bIns="22860" rtlCol="0" anchor="t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defTabSz="1219169">
              <a:spcBef>
                <a:spcPts val="0"/>
              </a:spcBef>
            </a:pPr>
            <a:endParaRPr lang="pl-PL" sz="1400" noProof="1">
              <a:latin typeface="Calibri"/>
              <a:ea typeface="Calibri"/>
              <a:cs typeface="Calibri"/>
            </a:endParaRPr>
          </a:p>
          <a:p>
            <a:pPr marL="228600" indent="-228600">
              <a:spcBef>
                <a:spcPts val="0"/>
              </a:spcBef>
              <a:buFont typeface="Wingdings,Sans-Serif" panose="05000000000000000000" pitchFamily="2" charset="2"/>
              <a:buChar char="§"/>
            </a:pPr>
            <a:r>
              <a:rPr lang="pl-PL" sz="1300" noProof="1">
                <a:latin typeface="Calibri"/>
                <a:ea typeface="Calibri"/>
                <a:cs typeface="Calibri"/>
              </a:rPr>
              <a:t>24x7 Service Desk</a:t>
            </a:r>
          </a:p>
          <a:p>
            <a:pPr marL="228600" indent="-228600">
              <a:spcBef>
                <a:spcPts val="0"/>
              </a:spcBef>
              <a:buFont typeface="Wingdings,Sans-Serif" panose="05000000000000000000" pitchFamily="2" charset="2"/>
              <a:buChar char="§"/>
            </a:pPr>
            <a:r>
              <a:rPr lang="pl-PL" sz="1300" noProof="1">
                <a:latin typeface="Calibri"/>
                <a:ea typeface="Calibri"/>
                <a:cs typeface="Calibri"/>
              </a:rPr>
              <a:t>Metro Cluster</a:t>
            </a:r>
          </a:p>
          <a:p>
            <a:pPr marL="228600" indent="-228600">
              <a:spcBef>
                <a:spcPts val="0"/>
              </a:spcBef>
              <a:buFont typeface="Wingdings,Sans-Serif" panose="05000000000000000000" pitchFamily="2" charset="2"/>
              <a:buChar char="§"/>
            </a:pPr>
            <a:r>
              <a:rPr lang="pl-PL" sz="1300" noProof="1">
                <a:latin typeface="Calibri"/>
                <a:ea typeface="Calibri"/>
                <a:cs typeface="Calibri"/>
              </a:rPr>
              <a:t>Hardening i monitoring </a:t>
            </a:r>
            <a:br>
              <a:rPr lang="pl-PL" sz="1300" noProof="1">
                <a:latin typeface="Calibri"/>
                <a:ea typeface="Calibri"/>
                <a:cs typeface="Calibri"/>
              </a:rPr>
            </a:br>
            <a:r>
              <a:rPr lang="pl-PL" sz="1300" noProof="1">
                <a:latin typeface="Calibri"/>
                <a:ea typeface="Calibri"/>
                <a:cs typeface="Calibri"/>
              </a:rPr>
              <a:t>bezpieczeństwa</a:t>
            </a:r>
          </a:p>
          <a:p>
            <a:pPr lvl="4">
              <a:spcBef>
                <a:spcPts val="0"/>
              </a:spcBef>
            </a:pPr>
            <a:endParaRPr lang="pl-PL" sz="1400" noProof="1">
              <a:latin typeface="Calibri"/>
              <a:ea typeface="Calibri"/>
              <a:cs typeface="Calibri Light"/>
            </a:endParaRPr>
          </a:p>
          <a:p>
            <a:pPr lvl="4">
              <a:spcBef>
                <a:spcPts val="0"/>
              </a:spcBef>
            </a:pPr>
            <a:br>
              <a:rPr lang="pl-PL" sz="900" noProof="1">
                <a:latin typeface="Calibri"/>
                <a:ea typeface="Calibri"/>
                <a:cs typeface="Calibri Light"/>
              </a:rPr>
            </a:br>
            <a:br>
              <a:rPr lang="pl-PL" sz="900" noProof="1">
                <a:latin typeface="Calibri"/>
                <a:ea typeface="Calibri"/>
                <a:cs typeface="Calibri Light"/>
              </a:rPr>
            </a:br>
            <a:endParaRPr lang="pl-PL" sz="900" noProof="1">
              <a:latin typeface="Calibri"/>
              <a:ea typeface="Calibri"/>
              <a:cs typeface="Calibri Light"/>
            </a:endParaRPr>
          </a:p>
          <a:p>
            <a:pPr lvl="4">
              <a:spcBef>
                <a:spcPts val="0"/>
              </a:spcBef>
            </a:pPr>
            <a:br>
              <a:rPr lang="pl-PL" sz="800" noProof="1">
                <a:latin typeface="Calibri"/>
                <a:ea typeface="Calibri"/>
                <a:cs typeface="Calibri Light"/>
              </a:rPr>
            </a:br>
            <a:br>
              <a:rPr lang="pl-PL" sz="1400" noProof="1">
                <a:latin typeface="Calibri"/>
                <a:ea typeface="Calibri"/>
                <a:cs typeface="Calibri Light"/>
              </a:rPr>
            </a:br>
            <a:endParaRPr lang="pl-PL" sz="1400" noProof="1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2" descr="Red Hat logo and symbol, meaning, history, PNG">
            <a:extLst>
              <a:ext uri="{FF2B5EF4-FFF2-40B4-BE49-F238E27FC236}">
                <a16:creationId xmlns:a16="http://schemas.microsoft.com/office/drawing/2014/main" id="{20B68D60-C358-5627-D741-2B44CE768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90" b="30902"/>
          <a:stretch/>
        </p:blipFill>
        <p:spPr bwMode="auto">
          <a:xfrm>
            <a:off x="10415446" y="6281136"/>
            <a:ext cx="1282546" cy="3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08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3AF18-1C1C-5393-2A3F-AF5B4A29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09967"/>
            <a:ext cx="11233150" cy="576064"/>
          </a:xfrm>
        </p:spPr>
        <p:txBody>
          <a:bodyPr/>
          <a:lstStyle/>
          <a:p>
            <a:r>
              <a:rPr lang="pl-PL" b="0" i="0" u="none" strike="noStrike">
                <a:solidFill>
                  <a:srgbClr val="000000"/>
                </a:solidFill>
                <a:effectLst/>
                <a:latin typeface="Beyond" panose="02000506000000020004" pitchFamily="2" charset="0"/>
              </a:rPr>
              <a:t>Nieustannie inwestujemy w rozwój kompetencji naszych ekspertów IT</a:t>
            </a:r>
            <a:r>
              <a:rPr lang="en-US" b="0" i="0">
                <a:solidFill>
                  <a:srgbClr val="000000"/>
                </a:solidFill>
                <a:effectLst/>
                <a:latin typeface="Beyond" panose="02000506000000020004" pitchFamily="2" charset="0"/>
              </a:rPr>
              <a:t>​</a:t>
            </a:r>
            <a:endParaRPr lang="pl-PL"/>
          </a:p>
        </p:txBody>
      </p:sp>
      <p:graphicFrame>
        <p:nvGraphicFramePr>
          <p:cNvPr id="7" name="Tabela 3">
            <a:extLst>
              <a:ext uri="{FF2B5EF4-FFF2-40B4-BE49-F238E27FC236}">
                <a16:creationId xmlns:a16="http://schemas.microsoft.com/office/drawing/2014/main" id="{5EF57D46-C2F5-8FD8-4196-EBF3010B548F}"/>
              </a:ext>
            </a:extLst>
          </p:cNvPr>
          <p:cNvGraphicFramePr>
            <a:graphicFrameLocks noGrp="1"/>
          </p:cNvGraphicFramePr>
          <p:nvPr/>
        </p:nvGraphicFramePr>
        <p:xfrm>
          <a:off x="723704" y="2785112"/>
          <a:ext cx="4283739" cy="3341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7913">
                  <a:extLst>
                    <a:ext uri="{9D8B030D-6E8A-4147-A177-3AD203B41FA5}">
                      <a16:colId xmlns:a16="http://schemas.microsoft.com/office/drawing/2014/main" val="746428032"/>
                    </a:ext>
                  </a:extLst>
                </a:gridCol>
                <a:gridCol w="1427913">
                  <a:extLst>
                    <a:ext uri="{9D8B030D-6E8A-4147-A177-3AD203B41FA5}">
                      <a16:colId xmlns:a16="http://schemas.microsoft.com/office/drawing/2014/main" val="2499480185"/>
                    </a:ext>
                  </a:extLst>
                </a:gridCol>
                <a:gridCol w="1427913">
                  <a:extLst>
                    <a:ext uri="{9D8B030D-6E8A-4147-A177-3AD203B41FA5}">
                      <a16:colId xmlns:a16="http://schemas.microsoft.com/office/drawing/2014/main" val="2478987936"/>
                    </a:ext>
                  </a:extLst>
                </a:gridCol>
              </a:tblGrid>
              <a:tr h="83549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4040147301"/>
                  </a:ext>
                </a:extLst>
              </a:tr>
              <a:tr h="83549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54540096"/>
                  </a:ext>
                </a:extLst>
              </a:tr>
              <a:tr h="83549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51517008"/>
                  </a:ext>
                </a:extLst>
              </a:tr>
              <a:tr h="83549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322090751"/>
                  </a:ext>
                </a:extLst>
              </a:tr>
            </a:tbl>
          </a:graphicData>
        </a:graphic>
      </p:graphicFrame>
      <p:grpSp>
        <p:nvGrpSpPr>
          <p:cNvPr id="8" name="Grupa 7">
            <a:extLst>
              <a:ext uri="{FF2B5EF4-FFF2-40B4-BE49-F238E27FC236}">
                <a16:creationId xmlns:a16="http://schemas.microsoft.com/office/drawing/2014/main" id="{A2E45C03-22EB-A93E-DB49-0047B34553B1}"/>
              </a:ext>
            </a:extLst>
          </p:cNvPr>
          <p:cNvGrpSpPr/>
          <p:nvPr/>
        </p:nvGrpSpPr>
        <p:grpSpPr>
          <a:xfrm>
            <a:off x="-441495" y="2950021"/>
            <a:ext cx="5329336" cy="3127699"/>
            <a:chOff x="203064" y="5199419"/>
            <a:chExt cx="10658672" cy="6255397"/>
          </a:xfrm>
        </p:grpSpPr>
        <p:sp>
          <p:nvSpPr>
            <p:cNvPr id="9" name="Global cloud extension available from data center in Poland. A compatible PaaS toolkit to create hybrid environments with access to your own assets.  Intuitive resource management  via an administrative panel.">
              <a:extLst>
                <a:ext uri="{FF2B5EF4-FFF2-40B4-BE49-F238E27FC236}">
                  <a16:creationId xmlns:a16="http://schemas.microsoft.com/office/drawing/2014/main" id="{98C47451-C613-75AB-7B98-C529D7DE818D}"/>
                </a:ext>
              </a:extLst>
            </p:cNvPr>
            <p:cNvSpPr txBox="1"/>
            <p:nvPr/>
          </p:nvSpPr>
          <p:spPr>
            <a:xfrm>
              <a:off x="203064" y="9276270"/>
              <a:ext cx="5440518" cy="4103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defTabSz="457200">
                <a:lnSpc>
                  <a:spcPct val="100000"/>
                </a:lnSpc>
                <a:spcBef>
                  <a:spcPts val="0"/>
                </a:spcBef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lang="pl-PL" sz="1000"/>
            </a:p>
          </p:txBody>
        </p:sp>
        <p:pic>
          <p:nvPicPr>
            <p:cNvPr id="10" name="Picture 2" descr="Prince2 Foundation">
              <a:extLst>
                <a:ext uri="{FF2B5EF4-FFF2-40B4-BE49-F238E27FC236}">
                  <a16:creationId xmlns:a16="http://schemas.microsoft.com/office/drawing/2014/main" id="{1865D3A8-3AA8-E070-4F82-CEC7107D4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323" y="5574729"/>
              <a:ext cx="2307784" cy="592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Microsoft Certified: Azure Administrator Associate - Credly">
              <a:extLst>
                <a:ext uri="{FF2B5EF4-FFF2-40B4-BE49-F238E27FC236}">
                  <a16:creationId xmlns:a16="http://schemas.microsoft.com/office/drawing/2014/main" id="{97E7C24A-8DB0-06D2-C657-57ADAF5D1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545" y="8399950"/>
              <a:ext cx="1301360" cy="1286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Obraz 11" descr="Obraz zawierający tekst&#10;&#10;Opis wygenerowany automatycznie">
              <a:extLst>
                <a:ext uri="{FF2B5EF4-FFF2-40B4-BE49-F238E27FC236}">
                  <a16:creationId xmlns:a16="http://schemas.microsoft.com/office/drawing/2014/main" id="{4EF96791-895F-8CC8-7E48-75365D81E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8320" y="5199419"/>
              <a:ext cx="1897376" cy="1110273"/>
            </a:xfrm>
            <a:prstGeom prst="rect">
              <a:avLst/>
            </a:prstGeom>
          </p:spPr>
        </p:pic>
        <p:pic>
          <p:nvPicPr>
            <p:cNvPr id="13" name="Picture 8" descr="VMware Certified Professional - Data Center Virtualization 2021 - Credly">
              <a:extLst>
                <a:ext uri="{FF2B5EF4-FFF2-40B4-BE49-F238E27FC236}">
                  <a16:creationId xmlns:a16="http://schemas.microsoft.com/office/drawing/2014/main" id="{4A5DC3FD-5B4B-B564-20E9-52BB785AE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018" y="6840762"/>
              <a:ext cx="1246074" cy="123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Oliver Pifferi 😷 on Twitter: &amp;quot;Just gained my @veeam Technical Sales  Professional - #VMTSP (2017) 👍… &amp;quot;">
              <a:extLst>
                <a:ext uri="{FF2B5EF4-FFF2-40B4-BE49-F238E27FC236}">
                  <a16:creationId xmlns:a16="http://schemas.microsoft.com/office/drawing/2014/main" id="{DA67F67C-19CE-8C41-C41C-98692D35E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1309" y="6866103"/>
              <a:ext cx="1239585" cy="1083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Microsoft Application Development Services | Sailburg Software Solutions">
              <a:extLst>
                <a:ext uri="{FF2B5EF4-FFF2-40B4-BE49-F238E27FC236}">
                  <a16:creationId xmlns:a16="http://schemas.microsoft.com/office/drawing/2014/main" id="{18D07451-D1EE-B591-C594-CF1B6B9CF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887" y="8647731"/>
              <a:ext cx="2057475" cy="91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AgilePM Foundation - egzamin i szkolenie z certyfikatem | MINDSTREAM">
              <a:extLst>
                <a:ext uri="{FF2B5EF4-FFF2-40B4-BE49-F238E27FC236}">
                  <a16:creationId xmlns:a16="http://schemas.microsoft.com/office/drawing/2014/main" id="{CCB4E89B-2E19-3F2A-8E42-7759AC81C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0019" y="5447028"/>
              <a:ext cx="2191717" cy="56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Windows Embedded: More Than 1,000 Microsoft Certified Technology Specialists  Strong - Stories">
              <a:extLst>
                <a:ext uri="{FF2B5EF4-FFF2-40B4-BE49-F238E27FC236}">
                  <a16:creationId xmlns:a16="http://schemas.microsoft.com/office/drawing/2014/main" id="{A6BA1859-D599-A9D9-8BA8-2E351530C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968" y="8639018"/>
              <a:ext cx="1535818" cy="1078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VMware vSphere 6.7 Foundations - Credly">
              <a:extLst>
                <a:ext uri="{FF2B5EF4-FFF2-40B4-BE49-F238E27FC236}">
                  <a16:creationId xmlns:a16="http://schemas.microsoft.com/office/drawing/2014/main" id="{1514E00E-EE61-03FA-C431-046D2732A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998" y="6775995"/>
              <a:ext cx="1308405" cy="1293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AWS Certified Cloud Practitioner certification exam">
              <a:extLst>
                <a:ext uri="{FF2B5EF4-FFF2-40B4-BE49-F238E27FC236}">
                  <a16:creationId xmlns:a16="http://schemas.microsoft.com/office/drawing/2014/main" id="{A34765E8-F9B9-8580-42D0-AB54EDCE5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995" y="10080371"/>
              <a:ext cx="1390119" cy="1374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What I do for a Living">
              <a:extLst>
                <a:ext uri="{FF2B5EF4-FFF2-40B4-BE49-F238E27FC236}">
                  <a16:creationId xmlns:a16="http://schemas.microsoft.com/office/drawing/2014/main" id="{EA4EB3B3-3475-631F-3BC4-7F938ED08D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74479" y="10215798"/>
              <a:ext cx="1659307" cy="119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AWS Certified Solutions Architect – Associate - Credly">
              <a:extLst>
                <a:ext uri="{FF2B5EF4-FFF2-40B4-BE49-F238E27FC236}">
                  <a16:creationId xmlns:a16="http://schemas.microsoft.com/office/drawing/2014/main" id="{18D02113-0B6D-EFC4-CDFF-3000CA854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599" y="10080371"/>
              <a:ext cx="1305804" cy="129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4" name="Tabela 21">
            <a:extLst>
              <a:ext uri="{FF2B5EF4-FFF2-40B4-BE49-F238E27FC236}">
                <a16:creationId xmlns:a16="http://schemas.microsoft.com/office/drawing/2014/main" id="{E3F65DBF-1561-7E6E-FFCD-5231CEC2498C}"/>
              </a:ext>
            </a:extLst>
          </p:cNvPr>
          <p:cNvGraphicFramePr>
            <a:graphicFrameLocks noGrp="1"/>
          </p:cNvGraphicFramePr>
          <p:nvPr/>
        </p:nvGraphicFramePr>
        <p:xfrm>
          <a:off x="5483484" y="2787724"/>
          <a:ext cx="5765764" cy="2115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1441">
                  <a:extLst>
                    <a:ext uri="{9D8B030D-6E8A-4147-A177-3AD203B41FA5}">
                      <a16:colId xmlns:a16="http://schemas.microsoft.com/office/drawing/2014/main" val="3545720918"/>
                    </a:ext>
                  </a:extLst>
                </a:gridCol>
                <a:gridCol w="1441441">
                  <a:extLst>
                    <a:ext uri="{9D8B030D-6E8A-4147-A177-3AD203B41FA5}">
                      <a16:colId xmlns:a16="http://schemas.microsoft.com/office/drawing/2014/main" val="2051086145"/>
                    </a:ext>
                  </a:extLst>
                </a:gridCol>
                <a:gridCol w="1441441">
                  <a:extLst>
                    <a:ext uri="{9D8B030D-6E8A-4147-A177-3AD203B41FA5}">
                      <a16:colId xmlns:a16="http://schemas.microsoft.com/office/drawing/2014/main" val="1629643418"/>
                    </a:ext>
                  </a:extLst>
                </a:gridCol>
                <a:gridCol w="1441441">
                  <a:extLst>
                    <a:ext uri="{9D8B030D-6E8A-4147-A177-3AD203B41FA5}">
                      <a16:colId xmlns:a16="http://schemas.microsoft.com/office/drawing/2014/main" val="862458540"/>
                    </a:ext>
                  </a:extLst>
                </a:gridCol>
              </a:tblGrid>
              <a:tr h="70518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509744821"/>
                  </a:ext>
                </a:extLst>
              </a:tr>
              <a:tr h="70518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319365920"/>
                  </a:ext>
                </a:extLst>
              </a:tr>
              <a:tr h="70518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509242232"/>
                  </a:ext>
                </a:extLst>
              </a:tr>
            </a:tbl>
          </a:graphicData>
        </a:graphic>
      </p:graphicFrame>
      <p:graphicFrame>
        <p:nvGraphicFramePr>
          <p:cNvPr id="45" name="Tabela 21">
            <a:extLst>
              <a:ext uri="{FF2B5EF4-FFF2-40B4-BE49-F238E27FC236}">
                <a16:creationId xmlns:a16="http://schemas.microsoft.com/office/drawing/2014/main" id="{C10B6BF2-454A-0D12-037E-12FAB2CB4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5426"/>
              </p:ext>
            </p:extLst>
          </p:nvPr>
        </p:nvGraphicFramePr>
        <p:xfrm>
          <a:off x="5483484" y="2787724"/>
          <a:ext cx="5765764" cy="2115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1441">
                  <a:extLst>
                    <a:ext uri="{9D8B030D-6E8A-4147-A177-3AD203B41FA5}">
                      <a16:colId xmlns:a16="http://schemas.microsoft.com/office/drawing/2014/main" val="3545720918"/>
                    </a:ext>
                  </a:extLst>
                </a:gridCol>
                <a:gridCol w="1441441">
                  <a:extLst>
                    <a:ext uri="{9D8B030D-6E8A-4147-A177-3AD203B41FA5}">
                      <a16:colId xmlns:a16="http://schemas.microsoft.com/office/drawing/2014/main" val="2051086145"/>
                    </a:ext>
                  </a:extLst>
                </a:gridCol>
                <a:gridCol w="1441441">
                  <a:extLst>
                    <a:ext uri="{9D8B030D-6E8A-4147-A177-3AD203B41FA5}">
                      <a16:colId xmlns:a16="http://schemas.microsoft.com/office/drawing/2014/main" val="1629643418"/>
                    </a:ext>
                  </a:extLst>
                </a:gridCol>
                <a:gridCol w="1441441">
                  <a:extLst>
                    <a:ext uri="{9D8B030D-6E8A-4147-A177-3AD203B41FA5}">
                      <a16:colId xmlns:a16="http://schemas.microsoft.com/office/drawing/2014/main" val="862458540"/>
                    </a:ext>
                  </a:extLst>
                </a:gridCol>
              </a:tblGrid>
              <a:tr h="70518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509744821"/>
                  </a:ext>
                </a:extLst>
              </a:tr>
              <a:tr h="70518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319365920"/>
                  </a:ext>
                </a:extLst>
              </a:tr>
              <a:tr h="70518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509242232"/>
                  </a:ext>
                </a:extLst>
              </a:tr>
            </a:tbl>
          </a:graphicData>
        </a:graphic>
      </p:graphicFrame>
      <p:pic>
        <p:nvPicPr>
          <p:cNvPr id="46" name="Picture 2" descr="Sap Logo Png Vector Free Download - Sap Logo | Full Size PNG Download |  SeekPNG">
            <a:extLst>
              <a:ext uri="{FF2B5EF4-FFF2-40B4-BE49-F238E27FC236}">
                <a16:creationId xmlns:a16="http://schemas.microsoft.com/office/drawing/2014/main" id="{1E142E28-4E18-E9E3-3D41-1D46B830D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134" y="3723023"/>
            <a:ext cx="791015" cy="2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36D975D2-D09F-45CC-B98E-C296F6885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28" y="4510289"/>
            <a:ext cx="1096988" cy="15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Obraz 47" descr="Obraz zawierający tekst&#10;&#10;Opis wygenerowany automatycznie">
            <a:extLst>
              <a:ext uri="{FF2B5EF4-FFF2-40B4-BE49-F238E27FC236}">
                <a16:creationId xmlns:a16="http://schemas.microsoft.com/office/drawing/2014/main" id="{F5D65147-EEE4-8225-EBA0-5D0E0F338C3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582" y="3574803"/>
            <a:ext cx="969227" cy="581536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id="{6106637E-3D31-8E0B-A78E-9466F543B855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850" y="3746070"/>
            <a:ext cx="1179202" cy="355181"/>
          </a:xfrm>
          <a:prstGeom prst="rect">
            <a:avLst/>
          </a:prstGeom>
        </p:spPr>
      </p:pic>
      <p:pic>
        <p:nvPicPr>
          <p:cNvPr id="50" name="Obraz 49">
            <a:extLst>
              <a:ext uri="{FF2B5EF4-FFF2-40B4-BE49-F238E27FC236}">
                <a16:creationId xmlns:a16="http://schemas.microsoft.com/office/drawing/2014/main" id="{B053BC8E-E110-6EC8-B576-F47676D12D5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1266" y="3538729"/>
            <a:ext cx="969227" cy="581536"/>
          </a:xfrm>
          <a:prstGeom prst="rect">
            <a:avLst/>
          </a:prstGeom>
        </p:spPr>
      </p:pic>
      <p:pic>
        <p:nvPicPr>
          <p:cNvPr id="51" name="Obraz 50">
            <a:extLst>
              <a:ext uri="{FF2B5EF4-FFF2-40B4-BE49-F238E27FC236}">
                <a16:creationId xmlns:a16="http://schemas.microsoft.com/office/drawing/2014/main" id="{5DE3D083-57E6-C904-50CE-7A1D0F9FD77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262" y="4300608"/>
            <a:ext cx="819547" cy="491728"/>
          </a:xfrm>
          <a:prstGeom prst="rect">
            <a:avLst/>
          </a:prstGeom>
        </p:spPr>
      </p:pic>
      <p:pic>
        <p:nvPicPr>
          <p:cNvPr id="53" name="Obraz 52">
            <a:extLst>
              <a:ext uri="{FF2B5EF4-FFF2-40B4-BE49-F238E27FC236}">
                <a16:creationId xmlns:a16="http://schemas.microsoft.com/office/drawing/2014/main" id="{4BE53A4E-4B2F-B1D0-032A-53A914F71D86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112" y="3088849"/>
            <a:ext cx="969226" cy="174794"/>
          </a:xfrm>
          <a:prstGeom prst="rect">
            <a:avLst/>
          </a:prstGeom>
        </p:spPr>
      </p:pic>
      <p:pic>
        <p:nvPicPr>
          <p:cNvPr id="54" name="Obraz 53">
            <a:extLst>
              <a:ext uri="{FF2B5EF4-FFF2-40B4-BE49-F238E27FC236}">
                <a16:creationId xmlns:a16="http://schemas.microsoft.com/office/drawing/2014/main" id="{F684F77D-C6EA-22D3-BE4B-64E5FA1AC78E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78" y="2964043"/>
            <a:ext cx="1082135" cy="397844"/>
          </a:xfrm>
          <a:prstGeom prst="rect">
            <a:avLst/>
          </a:prstGeom>
        </p:spPr>
      </p:pic>
      <p:pic>
        <p:nvPicPr>
          <p:cNvPr id="55" name="Obraz 54">
            <a:extLst>
              <a:ext uri="{FF2B5EF4-FFF2-40B4-BE49-F238E27FC236}">
                <a16:creationId xmlns:a16="http://schemas.microsoft.com/office/drawing/2014/main" id="{E973731F-8DAB-A7B2-5A6E-1DD38CCC0BF7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6850" y="4385429"/>
            <a:ext cx="1063670" cy="249721"/>
          </a:xfrm>
          <a:prstGeom prst="rect">
            <a:avLst/>
          </a:prstGeom>
        </p:spPr>
      </p:pic>
      <p:pic>
        <p:nvPicPr>
          <p:cNvPr id="56" name="Picture 2" descr="Megaport | Cloud Interconnectivity Simplified">
            <a:extLst>
              <a:ext uri="{FF2B5EF4-FFF2-40B4-BE49-F238E27FC236}">
                <a16:creationId xmlns:a16="http://schemas.microsoft.com/office/drawing/2014/main" id="{0BEFA934-7C81-C0CE-BE3E-BF2456B6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6823" y="4393570"/>
            <a:ext cx="1063670" cy="3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Obraz 56" descr="Obraz zawierający tekst, logo, Grafika, Czcion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7AC78C2-1D43-0056-8BD1-C18BE1E8ED13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550" y="2947760"/>
            <a:ext cx="1045970" cy="421217"/>
          </a:xfrm>
          <a:prstGeom prst="rect">
            <a:avLst/>
          </a:prstGeom>
        </p:spPr>
      </p:pic>
      <p:sp>
        <p:nvSpPr>
          <p:cNvPr id="58" name="pole tekstowe 6">
            <a:extLst>
              <a:ext uri="{FF2B5EF4-FFF2-40B4-BE49-F238E27FC236}">
                <a16:creationId xmlns:a16="http://schemas.microsoft.com/office/drawing/2014/main" id="{E1B22C32-9889-E061-0F55-6359EC84607D}"/>
              </a:ext>
            </a:extLst>
          </p:cNvPr>
          <p:cNvSpPr txBox="1"/>
          <p:nvPr/>
        </p:nvSpPr>
        <p:spPr>
          <a:xfrm>
            <a:off x="725318" y="2172761"/>
            <a:ext cx="395723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l-PL"/>
            </a:defPPr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4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144000" indent="-144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" indent="-144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600">
                <a:latin typeface="Beyond"/>
                <a:ea typeface="+mn-ea"/>
                <a:cs typeface="Calibri"/>
                <a:sym typeface="Calibri"/>
              </a:rPr>
              <a:t>Wybrane certyfikaty ekspertów Beyond.pl</a:t>
            </a:r>
            <a:endParaRPr lang="pl-PL" sz="1600">
              <a:latin typeface="Beyond"/>
              <a:ea typeface="+mn-ea"/>
              <a:cs typeface="+mn-cs"/>
            </a:endParaRP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4BEB84BF-F901-3BF9-20F5-6D75582F426D}"/>
              </a:ext>
            </a:extLst>
          </p:cNvPr>
          <p:cNvSpPr txBox="1"/>
          <p:nvPr/>
        </p:nvSpPr>
        <p:spPr>
          <a:xfrm>
            <a:off x="5412011" y="2173537"/>
            <a:ext cx="6265928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600">
                <a:solidFill>
                  <a:srgbClr val="009FDF"/>
                </a:solidFill>
                <a:latin typeface="Beyond"/>
                <a:ea typeface="+mn-ea"/>
                <a:cs typeface="Calibri"/>
                <a:sym typeface="Calibri"/>
              </a:rPr>
              <a:t>Ponad 2100 godzin szkoleń rocznie </a:t>
            </a:r>
            <a:r>
              <a:rPr lang="pl-PL" sz="1600">
                <a:latin typeface="Beyond"/>
                <a:ea typeface="+mn-ea"/>
                <a:cs typeface="Calibri"/>
                <a:sym typeface="Calibri"/>
              </a:rPr>
              <a:t>przeznaczanych na</a:t>
            </a:r>
            <a:r>
              <a:rPr lang="pl-PL" sz="1600">
                <a:solidFill>
                  <a:srgbClr val="009FDF"/>
                </a:solidFill>
                <a:latin typeface="Beyond"/>
                <a:ea typeface="+mn-ea"/>
                <a:cs typeface="Calibri"/>
                <a:sym typeface="Calibri"/>
              </a:rPr>
              <a:t> certyfikowane szkolenia z zakresu najnowszych osiągnięć IT. </a:t>
            </a:r>
            <a:br>
              <a:rPr lang="en-US"/>
            </a:br>
            <a:endParaRPr lang="pl-PL" sz="1400">
              <a:latin typeface="Beyond" panose="02000506000000020004" pitchFamily="2" charset="0"/>
              <a:ea typeface="+mn-ea"/>
              <a:cs typeface="Calibri"/>
            </a:endParaRP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1DD6FC2-48E4-D70E-E459-84A956B17AF0}"/>
              </a:ext>
            </a:extLst>
          </p:cNvPr>
          <p:cNvSpPr txBox="1"/>
          <p:nvPr/>
        </p:nvSpPr>
        <p:spPr>
          <a:xfrm>
            <a:off x="478882" y="890186"/>
            <a:ext cx="10930332" cy="990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>
                <a:latin typeface="Beyond" panose="02000506000000020004" pitchFamily="2" charset="0"/>
                <a:ea typeface="+mn-ea"/>
                <a:cs typeface="Calibri"/>
                <a:sym typeface="Calibri"/>
              </a:rPr>
              <a:t>Przeznaczamy duże środki, aby </a:t>
            </a:r>
            <a:r>
              <a:rPr lang="pl-PL" sz="1800">
                <a:solidFill>
                  <a:srgbClr val="009FDF"/>
                </a:solidFill>
                <a:latin typeface="Beyond" panose="02000506000000020004" pitchFamily="2" charset="0"/>
                <a:ea typeface="+mn-ea"/>
                <a:cs typeface="Calibri"/>
                <a:sym typeface="Calibri"/>
              </a:rPr>
              <a:t>nasze usługi były zarządzane przez ekspertów Beyond.pl mających dostęp do wiedzy o najnowszych trendach IT</a:t>
            </a:r>
            <a:r>
              <a:rPr lang="pl-PL" sz="1800">
                <a:latin typeface="Beyond" panose="02000506000000020004" pitchFamily="2" charset="0"/>
                <a:ea typeface="+mn-ea"/>
                <a:cs typeface="Calibri"/>
                <a:sym typeface="Calibri"/>
              </a:rPr>
              <a:t>. Nasz zespół ekspertów wspierany jest także przez </a:t>
            </a:r>
            <a:r>
              <a:rPr lang="pl-PL" sz="1800">
                <a:solidFill>
                  <a:srgbClr val="009FDF"/>
                </a:solidFill>
                <a:latin typeface="Beyond" panose="02000506000000020004" pitchFamily="2" charset="0"/>
                <a:ea typeface="+mn-ea"/>
                <a:cs typeface="Calibri"/>
                <a:sym typeface="Calibri"/>
              </a:rPr>
              <a:t>wykwalifikowanych przedstawicieli naszej sieci partnerów.</a:t>
            </a:r>
            <a:endParaRPr lang="pl-PL" sz="1800">
              <a:solidFill>
                <a:srgbClr val="009FDF"/>
              </a:solidFill>
            </a:endParaRPr>
          </a:p>
        </p:txBody>
      </p:sp>
      <p:pic>
        <p:nvPicPr>
          <p:cNvPr id="4" name="Picture 2" descr="Red Hat logo and symbol, meaning, history, PNG">
            <a:extLst>
              <a:ext uri="{FF2B5EF4-FFF2-40B4-BE49-F238E27FC236}">
                <a16:creationId xmlns:a16="http://schemas.microsoft.com/office/drawing/2014/main" id="{9F296A0B-CD68-0521-71FF-35DE4E120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90" b="30902"/>
          <a:stretch/>
        </p:blipFill>
        <p:spPr bwMode="auto">
          <a:xfrm>
            <a:off x="10415446" y="6281136"/>
            <a:ext cx="1282546" cy="3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Obraz zawierający tekst, Czcionka, logo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0804FB1-0104-7BBA-7E5E-9C14EE9C3BDC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770" y="2958818"/>
            <a:ext cx="887362" cy="5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90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30F4E2AD-07B2-A543-7732-40E613116498}"/>
              </a:ext>
            </a:extLst>
          </p:cNvPr>
          <p:cNvGrpSpPr/>
          <p:nvPr/>
        </p:nvGrpSpPr>
        <p:grpSpPr>
          <a:xfrm>
            <a:off x="374760" y="1160748"/>
            <a:ext cx="11368238" cy="4501033"/>
            <a:chOff x="439097" y="1517983"/>
            <a:chExt cx="11368238" cy="4501033"/>
          </a:xfrm>
        </p:grpSpPr>
        <p:pic>
          <p:nvPicPr>
            <p:cNvPr id="6" name="Obrazek" descr="Obrazek">
              <a:extLst>
                <a:ext uri="{FF2B5EF4-FFF2-40B4-BE49-F238E27FC236}">
                  <a16:creationId xmlns:a16="http://schemas.microsoft.com/office/drawing/2014/main" id="{47FD4072-7D5A-B117-0D26-62F5D026E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968" y="4894945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Obrazek" descr="Obrazek">
              <a:extLst>
                <a:ext uri="{FF2B5EF4-FFF2-40B4-BE49-F238E27FC236}">
                  <a16:creationId xmlns:a16="http://schemas.microsoft.com/office/drawing/2014/main" id="{14AA31C9-7E88-E182-EDAF-3A5553E12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983" y="4894945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Obrazek" descr="Obrazek">
              <a:extLst>
                <a:ext uri="{FF2B5EF4-FFF2-40B4-BE49-F238E27FC236}">
                  <a16:creationId xmlns:a16="http://schemas.microsoft.com/office/drawing/2014/main" id="{D41E4C71-55BC-5412-F4BC-6C3EBAC22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097" y="1522376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Obrazek" descr="Obrazek">
              <a:extLst>
                <a:ext uri="{FF2B5EF4-FFF2-40B4-BE49-F238E27FC236}">
                  <a16:creationId xmlns:a16="http://schemas.microsoft.com/office/drawing/2014/main" id="{502A01A1-19EB-C902-C785-A90DC5564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8082" y="1522375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Obrazek" descr="Obrazek">
              <a:extLst>
                <a:ext uri="{FF2B5EF4-FFF2-40B4-BE49-F238E27FC236}">
                  <a16:creationId xmlns:a16="http://schemas.microsoft.com/office/drawing/2014/main" id="{A5EDF7FA-4E60-D1DE-F0A3-89C2BF7BA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5315" y="1522375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Obrazek" descr="Obrazek">
              <a:extLst>
                <a:ext uri="{FF2B5EF4-FFF2-40B4-BE49-F238E27FC236}">
                  <a16:creationId xmlns:a16="http://schemas.microsoft.com/office/drawing/2014/main" id="{CBD50641-41F6-3D99-32EE-53B03009C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5361" y="1520035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Obrazek" descr="Obrazek">
              <a:extLst>
                <a:ext uri="{FF2B5EF4-FFF2-40B4-BE49-F238E27FC236}">
                  <a16:creationId xmlns:a16="http://schemas.microsoft.com/office/drawing/2014/main" id="{2CD009A0-C4E9-176E-CEC7-1E2239A38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1534" y="1517983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Obrazek" descr="Obrazek">
              <a:extLst>
                <a:ext uri="{FF2B5EF4-FFF2-40B4-BE49-F238E27FC236}">
                  <a16:creationId xmlns:a16="http://schemas.microsoft.com/office/drawing/2014/main" id="{9A7B8477-C789-D341-2F0B-8F6E487AE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097" y="2650036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" name="Obrazek" descr="Obrazek">
              <a:extLst>
                <a:ext uri="{FF2B5EF4-FFF2-40B4-BE49-F238E27FC236}">
                  <a16:creationId xmlns:a16="http://schemas.microsoft.com/office/drawing/2014/main" id="{6D5F781F-05A7-8672-26F3-C413496C8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8082" y="2650036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" name="Obrazek" descr="Obrazek">
              <a:extLst>
                <a:ext uri="{FF2B5EF4-FFF2-40B4-BE49-F238E27FC236}">
                  <a16:creationId xmlns:a16="http://schemas.microsoft.com/office/drawing/2014/main" id="{F37BA751-FC09-6493-F670-F3573C27C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5315" y="2650035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4" name="Obrazek" descr="Obrazek">
              <a:extLst>
                <a:ext uri="{FF2B5EF4-FFF2-40B4-BE49-F238E27FC236}">
                  <a16:creationId xmlns:a16="http://schemas.microsoft.com/office/drawing/2014/main" id="{E5DF9D95-54B2-53F3-DD5F-41F044642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5361" y="2647696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razek" descr="Obrazek">
              <a:extLst>
                <a:ext uri="{FF2B5EF4-FFF2-40B4-BE49-F238E27FC236}">
                  <a16:creationId xmlns:a16="http://schemas.microsoft.com/office/drawing/2014/main" id="{B8104961-E048-21D3-357D-74E34E31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1534" y="2645643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" name="Obrazek" descr="Obrazek">
              <a:extLst>
                <a:ext uri="{FF2B5EF4-FFF2-40B4-BE49-F238E27FC236}">
                  <a16:creationId xmlns:a16="http://schemas.microsoft.com/office/drawing/2014/main" id="{65160D10-AAA3-A862-8C9E-546513CBC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097" y="3769180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razek" descr="Obrazek">
              <a:extLst>
                <a:ext uri="{FF2B5EF4-FFF2-40B4-BE49-F238E27FC236}">
                  <a16:creationId xmlns:a16="http://schemas.microsoft.com/office/drawing/2014/main" id="{BEFEE875-0ECF-6B92-07FC-F2618D35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8082" y="3769180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" name="Obrazek" descr="Obrazek">
              <a:extLst>
                <a:ext uri="{FF2B5EF4-FFF2-40B4-BE49-F238E27FC236}">
                  <a16:creationId xmlns:a16="http://schemas.microsoft.com/office/drawing/2014/main" id="{2DBF08AB-7639-FBE6-6A60-379AA8BF3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5315" y="3769179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" name="Obrazek" descr="Obrazek">
              <a:extLst>
                <a:ext uri="{FF2B5EF4-FFF2-40B4-BE49-F238E27FC236}">
                  <a16:creationId xmlns:a16="http://schemas.microsoft.com/office/drawing/2014/main" id="{CC7F2BFC-F9FF-B175-FDE9-8BBE2305D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5361" y="3766840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0" name="Obrazek" descr="Obrazek">
              <a:extLst>
                <a:ext uri="{FF2B5EF4-FFF2-40B4-BE49-F238E27FC236}">
                  <a16:creationId xmlns:a16="http://schemas.microsoft.com/office/drawing/2014/main" id="{8B471490-B4A9-F88D-FF97-094AAF0D2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1534" y="3764787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7F930DFF-BE1B-DDBD-4882-1DF7C52B4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8470" y="2925109"/>
              <a:ext cx="1242427" cy="51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274D48EF-1C93-2460-A6F9-9DCAC29179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5378" y="2939454"/>
              <a:ext cx="1673287" cy="573083"/>
            </a:xfrm>
            <a:prstGeom prst="rect">
              <a:avLst/>
            </a:prstGeom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5B7862BD-E2EC-97E5-CEB7-A88B3EA2A8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2040" b="31244"/>
            <a:stretch/>
          </p:blipFill>
          <p:spPr bwMode="auto">
            <a:xfrm>
              <a:off x="2895175" y="1914282"/>
              <a:ext cx="1819862" cy="37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Obraz 33">
              <a:extLst>
                <a:ext uri="{FF2B5EF4-FFF2-40B4-BE49-F238E27FC236}">
                  <a16:creationId xmlns:a16="http://schemas.microsoft.com/office/drawing/2014/main" id="{BB24E7E6-B639-21F9-C4AF-CEC2C5BE6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642" y="4088866"/>
              <a:ext cx="1454952" cy="398475"/>
            </a:xfrm>
            <a:prstGeom prst="rect">
              <a:avLst/>
            </a:prstGeom>
          </p:spPr>
        </p:pic>
        <p:pic>
          <p:nvPicPr>
            <p:cNvPr id="35" name="Obraz 34" descr="Obraz zawierający Czcionka, Grafika, projekt graficzny, logo&#10;&#10;Opis wygenerowany automatycznie">
              <a:extLst>
                <a:ext uri="{FF2B5EF4-FFF2-40B4-BE49-F238E27FC236}">
                  <a16:creationId xmlns:a16="http://schemas.microsoft.com/office/drawing/2014/main" id="{013EF410-9F90-F7A5-C2A4-9E720788D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94" y="3059367"/>
              <a:ext cx="1332835" cy="394520"/>
            </a:xfrm>
            <a:prstGeom prst="rect">
              <a:avLst/>
            </a:prstGeom>
          </p:spPr>
        </p:pic>
        <p:pic>
          <p:nvPicPr>
            <p:cNvPr id="36" name="Obraz 35" descr="Obraz zawierający Grafika, Czcionka, logo, projekt graficzny&#10;&#10;Opis wygenerowany automatycznie">
              <a:extLst>
                <a:ext uri="{FF2B5EF4-FFF2-40B4-BE49-F238E27FC236}">
                  <a16:creationId xmlns:a16="http://schemas.microsoft.com/office/drawing/2014/main" id="{2DF9656E-DA1C-2059-1591-14D1D1913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1529" y="2985103"/>
              <a:ext cx="1369070" cy="412529"/>
            </a:xfrm>
            <a:prstGeom prst="rect">
              <a:avLst/>
            </a:prstGeom>
          </p:spPr>
        </p:pic>
        <p:pic>
          <p:nvPicPr>
            <p:cNvPr id="37" name="Picture 8" descr="Megaport | Arrow ECS NA">
              <a:extLst>
                <a:ext uri="{FF2B5EF4-FFF2-40B4-BE49-F238E27FC236}">
                  <a16:creationId xmlns:a16="http://schemas.microsoft.com/office/drawing/2014/main" id="{5A864B6D-74AC-595C-4365-6C072779E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923" y="5279911"/>
              <a:ext cx="1553078" cy="368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>
              <a:extLst>
                <a:ext uri="{FF2B5EF4-FFF2-40B4-BE49-F238E27FC236}">
                  <a16:creationId xmlns:a16="http://schemas.microsoft.com/office/drawing/2014/main" id="{D2C221A3-083B-DA36-F967-5F55BE49A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882" y="3988790"/>
              <a:ext cx="961355" cy="507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Obrazek" descr="Obrazek">
              <a:extLst>
                <a:ext uri="{FF2B5EF4-FFF2-40B4-BE49-F238E27FC236}">
                  <a16:creationId xmlns:a16="http://schemas.microsoft.com/office/drawing/2014/main" id="{88F2F3F3-39FF-AA3D-8027-DAB480F4C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6201" y="4894944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0" name="Obrazek" descr="Obrazek">
              <a:extLst>
                <a:ext uri="{FF2B5EF4-FFF2-40B4-BE49-F238E27FC236}">
                  <a16:creationId xmlns:a16="http://schemas.microsoft.com/office/drawing/2014/main" id="{F98B45EA-D532-73EB-660D-4A3328DF0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6247" y="4892605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1" name="Picture 12">
              <a:extLst>
                <a:ext uri="{FF2B5EF4-FFF2-40B4-BE49-F238E27FC236}">
                  <a16:creationId xmlns:a16="http://schemas.microsoft.com/office/drawing/2014/main" id="{B786F96C-104B-B8B9-9405-A81C02693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0741" y="4179413"/>
              <a:ext cx="1145219" cy="31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>
              <a:extLst>
                <a:ext uri="{FF2B5EF4-FFF2-40B4-BE49-F238E27FC236}">
                  <a16:creationId xmlns:a16="http://schemas.microsoft.com/office/drawing/2014/main" id="{D28B1461-D509-D362-A7ED-CEF3934AA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13" y="5320193"/>
              <a:ext cx="1410516" cy="256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6">
              <a:extLst>
                <a:ext uri="{FF2B5EF4-FFF2-40B4-BE49-F238E27FC236}">
                  <a16:creationId xmlns:a16="http://schemas.microsoft.com/office/drawing/2014/main" id="{6772E870-105F-4124-B6B9-16AFCE1B8A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30626" y="5326556"/>
              <a:ext cx="930749" cy="292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8" descr="Check Point - Wikipedia">
              <a:extLst>
                <a:ext uri="{FF2B5EF4-FFF2-40B4-BE49-F238E27FC236}">
                  <a16:creationId xmlns:a16="http://schemas.microsoft.com/office/drawing/2014/main" id="{3712E994-7DBC-D58D-4D72-62124D889D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2128" y="5057179"/>
              <a:ext cx="1262862" cy="604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0">
              <a:extLst>
                <a:ext uri="{FF2B5EF4-FFF2-40B4-BE49-F238E27FC236}">
                  <a16:creationId xmlns:a16="http://schemas.microsoft.com/office/drawing/2014/main" id="{6F5C6ED5-1456-2E0C-6E10-98F7C1F28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2778" y="1821784"/>
              <a:ext cx="861561" cy="515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2" descr="Google cloud logo - Social media &amp; Logos Icons">
              <a:extLst>
                <a:ext uri="{FF2B5EF4-FFF2-40B4-BE49-F238E27FC236}">
                  <a16:creationId xmlns:a16="http://schemas.microsoft.com/office/drawing/2014/main" id="{BB6C7D3A-874E-8C30-7118-96AA42AF7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8094" y="1763241"/>
              <a:ext cx="1346572" cy="67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4" descr="Microsoft Cloud Solution Provider Logo PNG vector in SVG ...">
              <a:extLst>
                <a:ext uri="{FF2B5EF4-FFF2-40B4-BE49-F238E27FC236}">
                  <a16:creationId xmlns:a16="http://schemas.microsoft.com/office/drawing/2014/main" id="{DA1CC756-65EC-5A66-0994-2E4219A43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79101" y="1790552"/>
              <a:ext cx="1857329" cy="527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Obrazek" descr="Obrazek">
              <a:extLst>
                <a:ext uri="{FF2B5EF4-FFF2-40B4-BE49-F238E27FC236}">
                  <a16:creationId xmlns:a16="http://schemas.microsoft.com/office/drawing/2014/main" id="{3DE2D98E-68CC-8FD4-7C89-9CCB65E21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3480" y="4895479"/>
              <a:ext cx="2095801" cy="1123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9" name="Obraz 48">
              <a:extLst>
                <a:ext uri="{FF2B5EF4-FFF2-40B4-BE49-F238E27FC236}">
                  <a16:creationId xmlns:a16="http://schemas.microsoft.com/office/drawing/2014/main" id="{8F5C99D2-291E-C0BF-7090-2D1596F52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2492" y="5191278"/>
              <a:ext cx="1612413" cy="378550"/>
            </a:xfrm>
            <a:prstGeom prst="rect">
              <a:avLst/>
            </a:prstGeom>
          </p:spPr>
        </p:pic>
        <p:pic>
          <p:nvPicPr>
            <p:cNvPr id="50" name="Picture 4" descr="Kubernetes Logo and symbol, meaning, history, PNG, brand">
              <a:extLst>
                <a:ext uri="{FF2B5EF4-FFF2-40B4-BE49-F238E27FC236}">
                  <a16:creationId xmlns:a16="http://schemas.microsoft.com/office/drawing/2014/main" id="{44553EC2-2D87-CDBE-4CE8-A1CB3E9BD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592" y="3900349"/>
              <a:ext cx="839520" cy="47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Docker full logo transparent PNG - StickPNG">
              <a:extLst>
                <a:ext uri="{FF2B5EF4-FFF2-40B4-BE49-F238E27FC236}">
                  <a16:creationId xmlns:a16="http://schemas.microsoft.com/office/drawing/2014/main" id="{3557611A-4BA3-F8D4-D27B-BE794BBBE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779" y="4088866"/>
              <a:ext cx="656161" cy="656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Intel Logo - PNG and Vector - Logo Download">
              <a:extLst>
                <a:ext uri="{FF2B5EF4-FFF2-40B4-BE49-F238E27FC236}">
                  <a16:creationId xmlns:a16="http://schemas.microsoft.com/office/drawing/2014/main" id="{ECEEFDDB-278D-3B60-CF22-BE88BF81F5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454" b="29089"/>
            <a:stretch/>
          </p:blipFill>
          <p:spPr bwMode="auto">
            <a:xfrm>
              <a:off x="5468408" y="2914089"/>
              <a:ext cx="1092967" cy="540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ytuł 1">
            <a:extLst>
              <a:ext uri="{FF2B5EF4-FFF2-40B4-BE49-F238E27FC236}">
                <a16:creationId xmlns:a16="http://schemas.microsoft.com/office/drawing/2014/main" id="{94C4D556-5DAE-F626-4340-EC718225D508}"/>
              </a:ext>
            </a:extLst>
          </p:cNvPr>
          <p:cNvSpPr txBox="1">
            <a:spLocks/>
          </p:cNvSpPr>
          <p:nvPr/>
        </p:nvSpPr>
        <p:spPr>
          <a:xfrm>
            <a:off x="443372" y="5823481"/>
            <a:ext cx="11423426" cy="7512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Beyond" charset="0"/>
                <a:ea typeface="Beyond" charset="0"/>
                <a:cs typeface="Beyond" charset="0"/>
              </a:defRPr>
            </a:lvl1pPr>
          </a:lstStyle>
          <a:p>
            <a:pPr>
              <a:spcAft>
                <a:spcPts val="0"/>
              </a:spcAft>
              <a:defRPr/>
            </a:pPr>
            <a:r>
              <a:rPr lang="pl-PL" sz="1600" dirty="0">
                <a:solidFill>
                  <a:srgbClr val="000000"/>
                </a:solidFill>
              </a:rPr>
              <a:t>i wiele więcej.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4" name="Tytuł 8">
            <a:extLst>
              <a:ext uri="{FF2B5EF4-FFF2-40B4-BE49-F238E27FC236}">
                <a16:creationId xmlns:a16="http://schemas.microsoft.com/office/drawing/2014/main" id="{8BBF02B1-D770-C2C3-2C93-5B407843DD1E}"/>
              </a:ext>
            </a:extLst>
          </p:cNvPr>
          <p:cNvSpPr txBox="1">
            <a:spLocks/>
          </p:cNvSpPr>
          <p:nvPr/>
        </p:nvSpPr>
        <p:spPr>
          <a:xfrm>
            <a:off x="443372" y="401784"/>
            <a:ext cx="1065713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Beyond" charset="0"/>
                <a:ea typeface="Beyond" charset="0"/>
                <a:cs typeface="Beyond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pl-PL">
                <a:solidFill>
                  <a:srgbClr val="000000"/>
                </a:solidFill>
              </a:rPr>
              <a:t>Partnerstwa i kompetencje technologiczne</a:t>
            </a:r>
            <a:endParaRPr lang="en-US"/>
          </a:p>
        </p:txBody>
      </p:sp>
      <p:pic>
        <p:nvPicPr>
          <p:cNvPr id="55" name="Picture 2" descr="Logos &amp; Brand Guidelines | NVIDIA">
            <a:extLst>
              <a:ext uri="{FF2B5EF4-FFF2-40B4-BE49-F238E27FC236}">
                <a16:creationId xmlns:a16="http://schemas.microsoft.com/office/drawing/2014/main" id="{0B4522C5-379F-7B11-A9B1-36D93F02B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694857" y="1332906"/>
            <a:ext cx="1119694" cy="8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Red Hat logo and symbol, meaning, history, PNG">
            <a:extLst>
              <a:ext uri="{FF2B5EF4-FFF2-40B4-BE49-F238E27FC236}">
                <a16:creationId xmlns:a16="http://schemas.microsoft.com/office/drawing/2014/main" id="{492F350E-E90A-1F55-A81F-50D84332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363" y="3518208"/>
            <a:ext cx="1374905" cy="8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d Hat logo and symbol, meaning, history, PNG">
            <a:extLst>
              <a:ext uri="{FF2B5EF4-FFF2-40B4-BE49-F238E27FC236}">
                <a16:creationId xmlns:a16="http://schemas.microsoft.com/office/drawing/2014/main" id="{65CED569-1A4A-A228-5CCC-C7449554C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90" b="30902"/>
          <a:stretch/>
        </p:blipFill>
        <p:spPr bwMode="auto">
          <a:xfrm>
            <a:off x="10415446" y="6281136"/>
            <a:ext cx="1282546" cy="3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29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5ECE12-4368-A523-5160-227102E370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/>
              <a:t>Wojciech Stramski</a:t>
            </a:r>
          </a:p>
        </p:txBody>
      </p:sp>
      <p:pic>
        <p:nvPicPr>
          <p:cNvPr id="9" name="Symbol zastępczy obrazu 8" descr="Obraz zawierający Ludzka twarz, osoba, ubrania, człowiek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79D7581-5072-6828-28BC-B3E30D01E4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13582A1-0100-52FF-F12B-CA57CF9527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/>
              <a:t>CEO Beyond.pl</a:t>
            </a:r>
          </a:p>
          <a:p>
            <a:r>
              <a:rPr lang="fr-FR" b="0">
                <a:latin typeface="Beyond"/>
                <a:ea typeface="Calibri Light"/>
                <a:cs typeface="Calibri Light"/>
              </a:rPr>
              <a:t>mail: </a:t>
            </a:r>
            <a:r>
              <a:rPr lang="pl-PL" b="0">
                <a:latin typeface="Beyond"/>
                <a:ea typeface="Calibri Light"/>
                <a:cs typeface="Calibri Light"/>
              </a:rPr>
              <a:t>w.stramski@beyond.pl</a:t>
            </a:r>
            <a:br>
              <a:rPr lang="fr-FR" b="0">
                <a:latin typeface="Beyond" panose="02000506000000020004" pitchFamily="2" charset="0"/>
              </a:rPr>
            </a:br>
            <a:r>
              <a:rPr lang="fr-FR" b="0">
                <a:latin typeface="Beyond"/>
                <a:ea typeface="Calibri Light"/>
                <a:cs typeface="Calibri Light"/>
              </a:rPr>
              <a:t>phone: +48 </a:t>
            </a:r>
            <a:r>
              <a:rPr lang="pl-PL" b="0">
                <a:latin typeface="Beyond"/>
                <a:ea typeface="Calibri Light"/>
                <a:cs typeface="Calibri Light"/>
              </a:rPr>
              <a:t>602 381 727</a:t>
            </a:r>
            <a:endParaRPr lang="fr-FR" b="0">
              <a:latin typeface="Beyond"/>
              <a:ea typeface="Calibri Light"/>
              <a:cs typeface="Calibri Light"/>
            </a:endParaRPr>
          </a:p>
          <a:p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E994DF4-8A55-0F44-D15D-861278621B56}"/>
              </a:ext>
            </a:extLst>
          </p:cNvPr>
          <p:cNvSpPr/>
          <p:nvPr/>
        </p:nvSpPr>
        <p:spPr>
          <a:xfrm>
            <a:off x="1208314" y="1817914"/>
            <a:ext cx="3799115" cy="29718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err="1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8D18FEE-C7DA-145A-F81D-40E4127960D0}"/>
              </a:ext>
            </a:extLst>
          </p:cNvPr>
          <p:cNvSpPr txBox="1"/>
          <p:nvPr/>
        </p:nvSpPr>
        <p:spPr>
          <a:xfrm>
            <a:off x="1317171" y="1861440"/>
            <a:ext cx="3799115" cy="36031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400">
                <a:latin typeface="+mn-lt"/>
              </a:rPr>
              <a:t>Dostarczając wysokowydajne oraz zasilane energią odnawialną usługi kolokacji i mocy obliczeniowej, odważnie wspieramy wizjonerów jutra.</a:t>
            </a:r>
          </a:p>
          <a:p>
            <a:pPr algn="l"/>
            <a:endParaRPr lang="pl-PL" sz="1400">
              <a:latin typeface="+mn-lt"/>
            </a:endParaRPr>
          </a:p>
          <a:p>
            <a:pPr algn="l"/>
            <a:r>
              <a:rPr lang="pl-PL" sz="1400">
                <a:latin typeface="+mn-lt"/>
              </a:rPr>
              <a:t>Przekształcamy tradycyjne centra danych w Fabryki AI, aby pomagać w rozwoju innowacji – w sposób zrównoważony, bezpieczny, suwerenny i na dużą skalę. Beyond.pl to pierwszy w Europie Środkowo-Wschodniej operator data </a:t>
            </a:r>
            <a:r>
              <a:rPr lang="pl-PL" sz="1400" err="1">
                <a:latin typeface="+mn-lt"/>
              </a:rPr>
              <a:t>center</a:t>
            </a:r>
            <a:r>
              <a:rPr lang="pl-PL" sz="1400">
                <a:latin typeface="+mn-lt"/>
              </a:rPr>
              <a:t> świadczący wysokowydajne, skalowalne usługi IT na potrzeby sztucznej inteligencji, przetwarzania w chmurze i obciążeń korporacyjnych. Dostarczamy ekosystem usług i rozwiązań wspierający rozwój projektorów AI. </a:t>
            </a:r>
          </a:p>
        </p:txBody>
      </p:sp>
    </p:spTree>
    <p:extLst>
      <p:ext uri="{BB962C8B-B14F-4D97-AF65-F5344CB8AC3E}">
        <p14:creationId xmlns:p14="http://schemas.microsoft.com/office/powerpoint/2010/main" val="59705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949D8-AA73-F7DA-AEE7-C483D8050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proces alternatywny 3">
            <a:extLst>
              <a:ext uri="{FF2B5EF4-FFF2-40B4-BE49-F238E27FC236}">
                <a16:creationId xmlns:a16="http://schemas.microsoft.com/office/drawing/2014/main" id="{1FEE5F5E-8907-DA59-EDD4-7434E153D454}"/>
              </a:ext>
            </a:extLst>
          </p:cNvPr>
          <p:cNvSpPr/>
          <p:nvPr/>
        </p:nvSpPr>
        <p:spPr>
          <a:xfrm>
            <a:off x="382478" y="1155032"/>
            <a:ext cx="3500843" cy="91135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888978" hangingPunct="0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pl-PL" sz="3200" kern="0">
                <a:solidFill>
                  <a:srgbClr val="000000"/>
                </a:solidFill>
                <a:latin typeface="+mj-lt"/>
                <a:ea typeface="Beyond" charset="0"/>
                <a:cs typeface="Beyond" charset="0"/>
                <a:sym typeface="Helvetica Neue"/>
              </a:rPr>
              <a:t>On-</a:t>
            </a:r>
            <a:r>
              <a:rPr lang="pl-PL" sz="3200" kern="0" err="1">
                <a:solidFill>
                  <a:srgbClr val="000000"/>
                </a:solidFill>
                <a:latin typeface="+mj-lt"/>
                <a:ea typeface="Beyond" charset="0"/>
                <a:cs typeface="Beyond" charset="0"/>
                <a:sym typeface="Helvetica Neue"/>
              </a:rPr>
              <a:t>premise</a:t>
            </a:r>
            <a:endParaRPr lang="pl-PL" sz="3200" kern="0">
              <a:solidFill>
                <a:srgbClr val="000000"/>
              </a:solidFill>
              <a:latin typeface="+mj-lt"/>
              <a:ea typeface="Beyond" charset="0"/>
              <a:cs typeface="Beyond" charset="0"/>
              <a:sym typeface="Helvetica Neue"/>
            </a:endParaRPr>
          </a:p>
        </p:txBody>
      </p:sp>
      <p:sp>
        <p:nvSpPr>
          <p:cNvPr id="9" name="Schemat blokowy: proces alternatywny 8">
            <a:extLst>
              <a:ext uri="{FF2B5EF4-FFF2-40B4-BE49-F238E27FC236}">
                <a16:creationId xmlns:a16="http://schemas.microsoft.com/office/drawing/2014/main" id="{C3118743-21F9-2EA0-B913-DD063DC07BD6}"/>
              </a:ext>
            </a:extLst>
          </p:cNvPr>
          <p:cNvSpPr/>
          <p:nvPr/>
        </p:nvSpPr>
        <p:spPr>
          <a:xfrm>
            <a:off x="4345578" y="1155032"/>
            <a:ext cx="3500843" cy="91135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8978" hangingPunct="0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pl-PL" sz="3200" kern="0" err="1">
                <a:solidFill>
                  <a:srgbClr val="000000"/>
                </a:solidFill>
                <a:latin typeface="+mj-lt"/>
                <a:ea typeface="Beyond" charset="0"/>
                <a:cs typeface="Beyond" charset="0"/>
                <a:sym typeface="Helvetica Neue"/>
              </a:rPr>
              <a:t>Hyperscalerzy</a:t>
            </a:r>
            <a:endParaRPr lang="pl-PL" sz="3200" kern="0">
              <a:solidFill>
                <a:srgbClr val="000000"/>
              </a:solidFill>
              <a:latin typeface="+mj-lt"/>
              <a:ea typeface="Beyond" charset="0"/>
              <a:cs typeface="Beyond" charset="0"/>
              <a:sym typeface="Helvetica Neue"/>
            </a:endParaRPr>
          </a:p>
        </p:txBody>
      </p:sp>
      <p:sp>
        <p:nvSpPr>
          <p:cNvPr id="10" name="Schemat blokowy: proces alternatywny 9">
            <a:extLst>
              <a:ext uri="{FF2B5EF4-FFF2-40B4-BE49-F238E27FC236}">
                <a16:creationId xmlns:a16="http://schemas.microsoft.com/office/drawing/2014/main" id="{A03E6337-A8BC-7661-C40B-A3523B0FDCF3}"/>
              </a:ext>
            </a:extLst>
          </p:cNvPr>
          <p:cNvSpPr/>
          <p:nvPr/>
        </p:nvSpPr>
        <p:spPr>
          <a:xfrm>
            <a:off x="8414064" y="1155032"/>
            <a:ext cx="3500843" cy="91135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8978" hangingPunct="0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pl-PL" sz="3600" b="1" kern="0">
              <a:solidFill>
                <a:srgbClr val="000000"/>
              </a:solidFill>
              <a:ea typeface="Beyond" charset="0"/>
              <a:cs typeface="Beyond" charset="0"/>
              <a:sym typeface="Helvetica Neue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7432B31-21B5-10C8-AF21-888710D24805}"/>
              </a:ext>
            </a:extLst>
          </p:cNvPr>
          <p:cNvSpPr txBox="1">
            <a:spLocks/>
          </p:cNvSpPr>
          <p:nvPr/>
        </p:nvSpPr>
        <p:spPr>
          <a:xfrm>
            <a:off x="335360" y="296652"/>
            <a:ext cx="8820931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Beyond" charset="0"/>
                <a:ea typeface="Beyond" charset="0"/>
                <a:cs typeface="Beyond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pl-PL"/>
              <a:t>Dostępne opcje uruchomienia AI na rynku</a:t>
            </a:r>
            <a:endParaRPr lang="de-DE"/>
          </a:p>
        </p:txBody>
      </p:sp>
      <p:pic>
        <p:nvPicPr>
          <p:cNvPr id="19" name="Grafika 18" descr="Znaczek — przestań obserwować kontur">
            <a:extLst>
              <a:ext uri="{FF2B5EF4-FFF2-40B4-BE49-F238E27FC236}">
                <a16:creationId xmlns:a16="http://schemas.microsoft.com/office/drawing/2014/main" id="{475BD364-4792-999B-71E7-421EBD139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3670" y="2321305"/>
            <a:ext cx="530938" cy="530938"/>
          </a:xfrm>
          <a:prstGeom prst="rect">
            <a:avLst/>
          </a:prstGeom>
        </p:spPr>
      </p:pic>
      <p:pic>
        <p:nvPicPr>
          <p:cNvPr id="21" name="Grafika 20" descr="Znaczek — obserwuj kontur">
            <a:extLst>
              <a:ext uri="{FF2B5EF4-FFF2-40B4-BE49-F238E27FC236}">
                <a16:creationId xmlns:a16="http://schemas.microsoft.com/office/drawing/2014/main" id="{B5C78819-EC57-DC5C-BB9D-E2F281113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193" y="2318963"/>
            <a:ext cx="533280" cy="533280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8758E3A-86C6-EF08-6F10-8C0B9208664E}"/>
              </a:ext>
            </a:extLst>
          </p:cNvPr>
          <p:cNvSpPr txBox="1"/>
          <p:nvPr/>
        </p:nvSpPr>
        <p:spPr>
          <a:xfrm>
            <a:off x="177765" y="2902418"/>
            <a:ext cx="1737491" cy="198344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</a:rPr>
              <a:t>pełna kontrola nad danymi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  <a:ea typeface="Calibri Light"/>
                <a:cs typeface="Calibri Light"/>
              </a:rPr>
              <a:t>prywatność/</a:t>
            </a:r>
            <a:br>
              <a:rPr lang="pl-PL" sz="1600" dirty="0">
                <a:latin typeface="+mn-lt"/>
                <a:ea typeface="Calibri Light"/>
                <a:cs typeface="Calibri Light"/>
              </a:rPr>
            </a:br>
            <a:r>
              <a:rPr lang="pl-PL" sz="1600" dirty="0">
                <a:latin typeface="+mn-lt"/>
                <a:ea typeface="Calibri Light"/>
                <a:cs typeface="Calibri Light"/>
              </a:rPr>
              <a:t>bezpieczeństwo</a:t>
            </a:r>
            <a:endParaRPr lang="pl-PL" sz="1600" dirty="0">
              <a:latin typeface="+mn-lt"/>
            </a:endParaRPr>
          </a:p>
          <a:p>
            <a:pPr algn="l">
              <a:lnSpc>
                <a:spcPct val="100000"/>
              </a:lnSpc>
            </a:pPr>
            <a:endParaRPr lang="pl-PL" sz="1600" dirty="0">
              <a:latin typeface="+mn-lt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DD87367-1F66-D93E-C935-B7CE628B3945}"/>
              </a:ext>
            </a:extLst>
          </p:cNvPr>
          <p:cNvSpPr txBox="1"/>
          <p:nvPr/>
        </p:nvSpPr>
        <p:spPr>
          <a:xfrm>
            <a:off x="2060260" y="2857629"/>
            <a:ext cx="2184196" cy="198344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  <a:ea typeface="Calibri Light"/>
                <a:cs typeface="Calibri Light"/>
              </a:rPr>
              <a:t>wysokie koszty inwestycyjne (sprzęt + potencjalne data </a:t>
            </a:r>
            <a:r>
              <a:rPr lang="pl-PL" sz="1600" err="1">
                <a:latin typeface="+mn-lt"/>
                <a:ea typeface="Calibri Light"/>
                <a:cs typeface="Calibri Light"/>
              </a:rPr>
              <a:t>center</a:t>
            </a:r>
            <a:r>
              <a:rPr lang="pl-PL" sz="1600">
                <a:latin typeface="+mn-lt"/>
                <a:ea typeface="Calibri Light"/>
                <a:cs typeface="Calibri Light"/>
              </a:rPr>
              <a:t>, ludzie)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mniejsza elastyczność  skalowania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złożoność techniczna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brak specjalistów na rynku</a:t>
            </a:r>
          </a:p>
          <a:p>
            <a:pPr algn="l"/>
            <a:endParaRPr lang="pl-PL" sz="2000">
              <a:latin typeface="+mn-lt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B242CE93-E06B-3B17-2ACA-FAFE15402155}"/>
              </a:ext>
            </a:extLst>
          </p:cNvPr>
          <p:cNvSpPr txBox="1"/>
          <p:nvPr/>
        </p:nvSpPr>
        <p:spPr>
          <a:xfrm>
            <a:off x="4346274" y="2903043"/>
            <a:ext cx="1855808" cy="2243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lvl="1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niski próg wejścia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globalna obecność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skalowalność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19393609-7B07-D8D6-CF41-4F384FE235F4}"/>
              </a:ext>
            </a:extLst>
          </p:cNvPr>
          <p:cNvSpPr txBox="1"/>
          <p:nvPr/>
        </p:nvSpPr>
        <p:spPr>
          <a:xfrm>
            <a:off x="6228690" y="2903043"/>
            <a:ext cx="2298659" cy="2285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prywatność danych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umowa na jurysdykcji zagranicznej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ryzyka geopolityczne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brak elastyczności SLA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wysokie koszty operacyjne, w tym koszt wyjścia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zależność od dostawcy (lock-in technologiczny)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ograniczenie dostępności do GPU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pl-PL" sz="1600">
              <a:latin typeface="+mn-lt"/>
            </a:endParaRPr>
          </a:p>
          <a:p>
            <a:pPr algn="l"/>
            <a:endParaRPr lang="pl-PL" sz="2000">
              <a:latin typeface="+mn-lt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AD3EADE6-3018-6555-07C9-40ACDBAFFD94}"/>
              </a:ext>
            </a:extLst>
          </p:cNvPr>
          <p:cNvSpPr txBox="1"/>
          <p:nvPr/>
        </p:nvSpPr>
        <p:spPr>
          <a:xfrm>
            <a:off x="8909250" y="2852243"/>
            <a:ext cx="3012393" cy="198344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polska umowa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  <a:ea typeface="Calibri Light"/>
                <a:cs typeface="Calibri Light"/>
              </a:rPr>
              <a:t>dostęp do najbardziej wydajnej infrastruktury (B200)  +skalowalność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  <a:ea typeface="Calibri Light"/>
                <a:cs typeface="Calibri Light"/>
              </a:rPr>
              <a:t>ograniczone ryzyko technologiczne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  <a:ea typeface="Calibri Light"/>
                <a:cs typeface="Calibri Light"/>
              </a:rPr>
              <a:t>przewidywalne koszty, do 50% mniejsze niż u </a:t>
            </a:r>
            <a:r>
              <a:rPr lang="pl-PL" sz="1600" err="1">
                <a:latin typeface="+mn-lt"/>
                <a:ea typeface="Calibri Light"/>
                <a:cs typeface="Calibri Light"/>
              </a:rPr>
              <a:t>hyperscalerów</a:t>
            </a:r>
            <a:endParaRPr lang="pl-PL" sz="1600">
              <a:latin typeface="+mn-lt"/>
              <a:ea typeface="Calibri Light"/>
              <a:cs typeface="Calibri Light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  <a:ea typeface="Calibri Light"/>
                <a:cs typeface="Calibri Light"/>
              </a:rPr>
              <a:t>brak kosztów wyjścia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hybrydowe rozwiązania (możliwa integracja z </a:t>
            </a:r>
            <a:r>
              <a:rPr lang="pl-PL" sz="1600" err="1">
                <a:latin typeface="+mn-lt"/>
              </a:rPr>
              <a:t>hyperscalerami</a:t>
            </a:r>
            <a:r>
              <a:rPr lang="pl-PL" sz="1600">
                <a:latin typeface="+mn-lt"/>
              </a:rPr>
              <a:t>) 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</a:rPr>
              <a:t>pomoc techniczna PL/EN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>
                <a:latin typeface="+mn-lt"/>
                <a:ea typeface="Calibri"/>
                <a:cs typeface="Calibri"/>
              </a:rPr>
              <a:t>elastyczność/SLA</a:t>
            </a:r>
            <a:endParaRPr lang="pl-PL" sz="1600">
              <a:latin typeface="+mn-lt"/>
            </a:endParaRPr>
          </a:p>
        </p:txBody>
      </p:sp>
      <p:pic>
        <p:nvPicPr>
          <p:cNvPr id="2" name="Grafika 1" descr="Znaczek — obserwuj kontur">
            <a:extLst>
              <a:ext uri="{FF2B5EF4-FFF2-40B4-BE49-F238E27FC236}">
                <a16:creationId xmlns:a16="http://schemas.microsoft.com/office/drawing/2014/main" id="{DDD239E6-B597-BEFF-1A3E-581D8D1A8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660" y="2318963"/>
            <a:ext cx="533280" cy="533280"/>
          </a:xfrm>
          <a:prstGeom prst="rect">
            <a:avLst/>
          </a:prstGeom>
        </p:spPr>
      </p:pic>
      <p:pic>
        <p:nvPicPr>
          <p:cNvPr id="3" name="Grafika 2" descr="Znaczek — obserwuj kontur">
            <a:extLst>
              <a:ext uri="{FF2B5EF4-FFF2-40B4-BE49-F238E27FC236}">
                <a16:creationId xmlns:a16="http://schemas.microsoft.com/office/drawing/2014/main" id="{CFF33667-CAE4-0653-5F52-7EB8DE657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4581" y="2318963"/>
            <a:ext cx="533280" cy="533280"/>
          </a:xfrm>
          <a:prstGeom prst="rect">
            <a:avLst/>
          </a:prstGeom>
        </p:spPr>
      </p:pic>
      <p:pic>
        <p:nvPicPr>
          <p:cNvPr id="5" name="Grafika 4" descr="Znaczek — przestań obserwować kontur">
            <a:extLst>
              <a:ext uri="{FF2B5EF4-FFF2-40B4-BE49-F238E27FC236}">
                <a16:creationId xmlns:a16="http://schemas.microsoft.com/office/drawing/2014/main" id="{EA86F342-036C-C8F4-DCC3-B37EDC2BB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326" y="2321305"/>
            <a:ext cx="530938" cy="530938"/>
          </a:xfrm>
          <a:prstGeom prst="rect">
            <a:avLst/>
          </a:prstGeom>
        </p:spPr>
      </p:pic>
      <p:pic>
        <p:nvPicPr>
          <p:cNvPr id="15" name="Obraz 14" descr="Obraz zawierający tekst, Czcionka, Grafi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FC1BCC8-3983-E48A-46F7-94640A3696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538" y="1367988"/>
            <a:ext cx="2147771" cy="580793"/>
          </a:xfrm>
          <a:prstGeom prst="rect">
            <a:avLst/>
          </a:prstGeom>
        </p:spPr>
      </p:pic>
      <p:pic>
        <p:nvPicPr>
          <p:cNvPr id="7" name="Picture 2" descr="Red Hat logo and symbol, meaning, history, PNG">
            <a:extLst>
              <a:ext uri="{FF2B5EF4-FFF2-40B4-BE49-F238E27FC236}">
                <a16:creationId xmlns:a16="http://schemas.microsoft.com/office/drawing/2014/main" id="{FB4523C4-D100-E1AE-311D-57BCC463D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90" b="30902"/>
          <a:stretch/>
        </p:blipFill>
        <p:spPr bwMode="auto">
          <a:xfrm>
            <a:off x="10415446" y="6281136"/>
            <a:ext cx="1282546" cy="3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8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Obraz zawierający szkic, czarne, czarne i białe, monochromatyzm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A6CF63F-1F3B-0C4D-FC9D-F7FC3E31B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74" y="889911"/>
            <a:ext cx="7130640" cy="6502734"/>
          </a:xfrm>
          <a:prstGeom prst="rect">
            <a:avLst/>
          </a:prstGeom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7E23E6A4-F0FD-AC1D-03B4-360AFD1AD7B0}"/>
              </a:ext>
            </a:extLst>
          </p:cNvPr>
          <p:cNvSpPr/>
          <p:nvPr/>
        </p:nvSpPr>
        <p:spPr>
          <a:xfrm>
            <a:off x="3901448" y="5504090"/>
            <a:ext cx="1051197" cy="576058"/>
          </a:xfrm>
          <a:prstGeom prst="rect">
            <a:avLst/>
          </a:prstGeom>
          <a:solidFill>
            <a:srgbClr val="F1F1F1"/>
          </a:solidFill>
          <a:ln w="25400">
            <a:solidFill>
              <a:srgbClr val="009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 err="1">
              <a:solidFill>
                <a:schemeClr val="tx1"/>
              </a:solidFill>
            </a:endParaRPr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D7FFF2C5-F239-3387-A791-BAB25C0E3FD6}"/>
              </a:ext>
            </a:extLst>
          </p:cNvPr>
          <p:cNvSpPr/>
          <p:nvPr/>
        </p:nvSpPr>
        <p:spPr>
          <a:xfrm>
            <a:off x="2466472" y="5503740"/>
            <a:ext cx="1051197" cy="576058"/>
          </a:xfrm>
          <a:prstGeom prst="rect">
            <a:avLst/>
          </a:prstGeom>
          <a:solidFill>
            <a:srgbClr val="F1F1F1"/>
          </a:solidFill>
          <a:ln w="25400">
            <a:solidFill>
              <a:srgbClr val="009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 err="1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8FE39C-96B4-EEEB-CC45-CA893EA7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2" y="418194"/>
            <a:ext cx="11233150" cy="576064"/>
          </a:xfrm>
        </p:spPr>
        <p:txBody>
          <a:bodyPr/>
          <a:lstStyle/>
          <a:p>
            <a:r>
              <a:rPr lang="pl-PL" dirty="0"/>
              <a:t>Synergia możliwości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F15A891-A5E4-1F75-988B-24889AF0BC15}"/>
              </a:ext>
            </a:extLst>
          </p:cNvPr>
          <p:cNvSpPr/>
          <p:nvPr/>
        </p:nvSpPr>
        <p:spPr>
          <a:xfrm>
            <a:off x="4104193" y="723707"/>
            <a:ext cx="2195946" cy="744777"/>
          </a:xfrm>
          <a:prstGeom prst="rect">
            <a:avLst/>
          </a:prstGeom>
          <a:solidFill>
            <a:srgbClr val="F1F1F1"/>
          </a:solidFill>
          <a:ln w="25400">
            <a:solidFill>
              <a:srgbClr val="009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 err="1">
              <a:solidFill>
                <a:schemeClr val="tx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6253DEB-1B49-B7BE-A64C-A1D6BA0187EF}"/>
              </a:ext>
            </a:extLst>
          </p:cNvPr>
          <p:cNvSpPr txBox="1"/>
          <p:nvPr/>
        </p:nvSpPr>
        <p:spPr>
          <a:xfrm>
            <a:off x="4940958" y="935458"/>
            <a:ext cx="997527" cy="160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2200" dirty="0">
                <a:latin typeface="+mj-lt"/>
              </a:rPr>
              <a:t>KLIENT</a:t>
            </a:r>
          </a:p>
        </p:txBody>
      </p:sp>
      <p:pic>
        <p:nvPicPr>
          <p:cNvPr id="7" name="Obraz 6" descr="Obraz zawierający Grafika, clipart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BFF8DE6-EF9C-394B-1770-EEEA2C3467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131" y="2606036"/>
            <a:ext cx="1973727" cy="576064"/>
          </a:xfrm>
          <a:prstGeom prst="rect">
            <a:avLst/>
          </a:prstGeom>
        </p:spPr>
      </p:pic>
      <p:pic>
        <p:nvPicPr>
          <p:cNvPr id="12" name="Grafika 11" descr="Profil męski kontur">
            <a:extLst>
              <a:ext uri="{FF2B5EF4-FFF2-40B4-BE49-F238E27FC236}">
                <a16:creationId xmlns:a16="http://schemas.microsoft.com/office/drawing/2014/main" id="{BF8F35F0-841E-1559-4010-043778E8F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3771" y="692239"/>
            <a:ext cx="747187" cy="747187"/>
          </a:xfrm>
          <a:prstGeom prst="rect">
            <a:avLst/>
          </a:prstGeom>
        </p:spPr>
      </p:pic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62B1E5BD-275A-005D-95EE-16AEFA0CB822}"/>
              </a:ext>
            </a:extLst>
          </p:cNvPr>
          <p:cNvCxnSpPr>
            <a:cxnSpLocks/>
          </p:cNvCxnSpPr>
          <p:nvPr/>
        </p:nvCxnSpPr>
        <p:spPr>
          <a:xfrm>
            <a:off x="5049467" y="3758108"/>
            <a:ext cx="0" cy="1046509"/>
          </a:xfrm>
          <a:prstGeom prst="line">
            <a:avLst/>
          </a:prstGeom>
          <a:ln w="25400" cap="sq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E2210C0-746D-46B2-E4AE-9DC4CC77AAA7}"/>
              </a:ext>
            </a:extLst>
          </p:cNvPr>
          <p:cNvCxnSpPr>
            <a:cxnSpLocks/>
          </p:cNvCxnSpPr>
          <p:nvPr/>
        </p:nvCxnSpPr>
        <p:spPr>
          <a:xfrm>
            <a:off x="2992071" y="4804617"/>
            <a:ext cx="4128243" cy="0"/>
          </a:xfrm>
          <a:prstGeom prst="line">
            <a:avLst/>
          </a:prstGeom>
          <a:ln w="25400" cap="sq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EF579791-8CEC-9FE9-7E5B-0762BE9C3BA9}"/>
              </a:ext>
            </a:extLst>
          </p:cNvPr>
          <p:cNvCxnSpPr>
            <a:cxnSpLocks/>
          </p:cNvCxnSpPr>
          <p:nvPr/>
        </p:nvCxnSpPr>
        <p:spPr>
          <a:xfrm>
            <a:off x="2993988" y="4815358"/>
            <a:ext cx="0" cy="689072"/>
          </a:xfrm>
          <a:prstGeom prst="line">
            <a:avLst/>
          </a:prstGeom>
          <a:ln w="25400" cap="sq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3C52F8F5-1F45-C64C-18E4-876E82207406}"/>
              </a:ext>
            </a:extLst>
          </p:cNvPr>
          <p:cNvCxnSpPr>
            <a:cxnSpLocks/>
          </p:cNvCxnSpPr>
          <p:nvPr/>
        </p:nvCxnSpPr>
        <p:spPr>
          <a:xfrm>
            <a:off x="5776933" y="4815358"/>
            <a:ext cx="0" cy="689072"/>
          </a:xfrm>
          <a:prstGeom prst="line">
            <a:avLst/>
          </a:prstGeom>
          <a:ln w="25400" cap="sq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0268EA0B-5E55-93E8-F158-89DD410F0381}"/>
              </a:ext>
            </a:extLst>
          </p:cNvPr>
          <p:cNvCxnSpPr>
            <a:cxnSpLocks/>
          </p:cNvCxnSpPr>
          <p:nvPr/>
        </p:nvCxnSpPr>
        <p:spPr>
          <a:xfrm>
            <a:off x="7120314" y="4815358"/>
            <a:ext cx="0" cy="689072"/>
          </a:xfrm>
          <a:prstGeom prst="line">
            <a:avLst/>
          </a:prstGeom>
          <a:ln w="25400" cap="sq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95C7BFE0-C4D3-2226-390B-7E490E54FADA}"/>
              </a:ext>
            </a:extLst>
          </p:cNvPr>
          <p:cNvCxnSpPr>
            <a:cxnSpLocks/>
          </p:cNvCxnSpPr>
          <p:nvPr/>
        </p:nvCxnSpPr>
        <p:spPr>
          <a:xfrm>
            <a:off x="4402164" y="4804617"/>
            <a:ext cx="0" cy="689072"/>
          </a:xfrm>
          <a:prstGeom prst="line">
            <a:avLst/>
          </a:prstGeom>
          <a:ln w="25400" cap="sq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E76951C1-3C02-8074-E778-957E741B6D79}"/>
              </a:ext>
            </a:extLst>
          </p:cNvPr>
          <p:cNvSpPr txBox="1"/>
          <p:nvPr/>
        </p:nvSpPr>
        <p:spPr>
          <a:xfrm>
            <a:off x="2627852" y="5675968"/>
            <a:ext cx="962805" cy="2612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400" dirty="0">
                <a:latin typeface="+mj-lt"/>
              </a:rPr>
              <a:t>on-</a:t>
            </a:r>
            <a:r>
              <a:rPr lang="pl-PL" sz="1400" dirty="0" err="1">
                <a:latin typeface="+mj-lt"/>
              </a:rPr>
              <a:t>prem</a:t>
            </a:r>
            <a:endParaRPr lang="pl-PL" sz="1400" dirty="0">
              <a:latin typeface="+mj-lt"/>
            </a:endParaRPr>
          </a:p>
        </p:txBody>
      </p:sp>
      <p:pic>
        <p:nvPicPr>
          <p:cNvPr id="41" name="Obraz 40" descr="Obraz zawierający tekst, Czcionka, Grafi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3C487BE-986F-C026-1129-8EDCDE3161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641" y="5693927"/>
            <a:ext cx="833385" cy="225361"/>
          </a:xfrm>
          <a:prstGeom prst="rect">
            <a:avLst/>
          </a:prstGeom>
        </p:spPr>
      </p:pic>
      <p:sp>
        <p:nvSpPr>
          <p:cNvPr id="46" name="Prostokąt 45">
            <a:extLst>
              <a:ext uri="{FF2B5EF4-FFF2-40B4-BE49-F238E27FC236}">
                <a16:creationId xmlns:a16="http://schemas.microsoft.com/office/drawing/2014/main" id="{474C3D80-2551-B055-9984-8AA146641942}"/>
              </a:ext>
            </a:extLst>
          </p:cNvPr>
          <p:cNvSpPr/>
          <p:nvPr/>
        </p:nvSpPr>
        <p:spPr>
          <a:xfrm>
            <a:off x="5234713" y="5493689"/>
            <a:ext cx="1051197" cy="576058"/>
          </a:xfrm>
          <a:prstGeom prst="rect">
            <a:avLst/>
          </a:prstGeom>
          <a:solidFill>
            <a:srgbClr val="F1F1F1"/>
          </a:solidFill>
          <a:ln w="25400">
            <a:solidFill>
              <a:srgbClr val="009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 err="1">
              <a:solidFill>
                <a:schemeClr val="tx1"/>
              </a:solidFill>
            </a:endParaRP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6BC374E5-0887-7D49-66A1-1F8BD72E3BFF}"/>
              </a:ext>
            </a:extLst>
          </p:cNvPr>
          <p:cNvSpPr/>
          <p:nvPr/>
        </p:nvSpPr>
        <p:spPr>
          <a:xfrm>
            <a:off x="6599864" y="5493689"/>
            <a:ext cx="1051198" cy="576058"/>
          </a:xfrm>
          <a:prstGeom prst="rect">
            <a:avLst/>
          </a:prstGeom>
          <a:solidFill>
            <a:srgbClr val="F1F1F1"/>
          </a:solidFill>
          <a:ln w="25400">
            <a:solidFill>
              <a:srgbClr val="009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 err="1">
              <a:solidFill>
                <a:schemeClr val="tx1"/>
              </a:solidFill>
            </a:endParaRP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E23905A9-26D1-F354-AD19-B91D4A79670F}"/>
              </a:ext>
            </a:extLst>
          </p:cNvPr>
          <p:cNvSpPr txBox="1"/>
          <p:nvPr/>
        </p:nvSpPr>
        <p:spPr>
          <a:xfrm>
            <a:off x="5301095" y="5666909"/>
            <a:ext cx="962805" cy="2612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300" dirty="0" err="1">
                <a:latin typeface="+mj-lt"/>
              </a:rPr>
              <a:t>hyperscalerzy</a:t>
            </a:r>
            <a:endParaRPr lang="pl-PL" sz="1300" dirty="0">
              <a:latin typeface="+mj-lt"/>
            </a:endParaRP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53C2C775-FCD3-DDF0-C3BA-C675B3577BAB}"/>
              </a:ext>
            </a:extLst>
          </p:cNvPr>
          <p:cNvSpPr txBox="1"/>
          <p:nvPr/>
        </p:nvSpPr>
        <p:spPr>
          <a:xfrm>
            <a:off x="6932902" y="5666909"/>
            <a:ext cx="962805" cy="2612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400" dirty="0" err="1">
                <a:latin typeface="+mj-lt"/>
              </a:rPr>
              <a:t>edge</a:t>
            </a:r>
            <a:endParaRPr lang="pl-PL" sz="1400" dirty="0">
              <a:latin typeface="+mj-lt"/>
            </a:endParaRPr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id="{B6A3B689-0502-D8F2-CD64-354B5BFE7033}"/>
              </a:ext>
            </a:extLst>
          </p:cNvPr>
          <p:cNvSpPr/>
          <p:nvPr/>
        </p:nvSpPr>
        <p:spPr>
          <a:xfrm>
            <a:off x="2985345" y="4207855"/>
            <a:ext cx="4134969" cy="302876"/>
          </a:xfrm>
          <a:prstGeom prst="rect">
            <a:avLst/>
          </a:prstGeom>
          <a:solidFill>
            <a:srgbClr val="B1B3B3"/>
          </a:solidFill>
          <a:ln w="25400">
            <a:solidFill>
              <a:srgbClr val="888B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 err="1">
              <a:solidFill>
                <a:schemeClr val="tx1"/>
              </a:solidFill>
            </a:endParaRP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0350F908-9D25-D38D-F5D5-7E38986E41A0}"/>
              </a:ext>
            </a:extLst>
          </p:cNvPr>
          <p:cNvSpPr txBox="1"/>
          <p:nvPr/>
        </p:nvSpPr>
        <p:spPr>
          <a:xfrm>
            <a:off x="3761244" y="4218497"/>
            <a:ext cx="2855720" cy="1654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800" dirty="0" err="1">
                <a:latin typeface="+mj-lt"/>
              </a:rPr>
              <a:t>Gekosystem</a:t>
            </a:r>
            <a:r>
              <a:rPr lang="pl-PL" sz="1800" dirty="0">
                <a:latin typeface="+mj-lt"/>
              </a:rPr>
              <a:t> </a:t>
            </a:r>
            <a:r>
              <a:rPr lang="pl-PL" sz="1800">
                <a:latin typeface="+mj-lt"/>
              </a:rPr>
              <a:t>Comput</a:t>
            </a:r>
            <a:r>
              <a:rPr lang="pl-PL">
                <a:latin typeface="+mj-lt"/>
              </a:rPr>
              <a:t>e</a:t>
            </a:r>
            <a:r>
              <a:rPr lang="pl-PL" dirty="0">
                <a:latin typeface="+mj-lt"/>
              </a:rPr>
              <a:t> (GPU)</a:t>
            </a:r>
            <a:endParaRPr lang="pl-PL" sz="1800" dirty="0">
              <a:latin typeface="+mj-lt"/>
            </a:endParaRP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A5CFA7BB-1CF0-EF93-71C5-36731F86C5D7}"/>
              </a:ext>
            </a:extLst>
          </p:cNvPr>
          <p:cNvSpPr txBox="1"/>
          <p:nvPr/>
        </p:nvSpPr>
        <p:spPr>
          <a:xfrm>
            <a:off x="4760765" y="5475777"/>
            <a:ext cx="229497" cy="1911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pl-PL" sz="2200" dirty="0">
              <a:solidFill>
                <a:schemeClr val="accent1"/>
              </a:solidFill>
            </a:endParaRPr>
          </a:p>
        </p:txBody>
      </p:sp>
      <p:sp>
        <p:nvSpPr>
          <p:cNvPr id="58" name="Nawias klamrowy zamykający 57">
            <a:extLst>
              <a:ext uri="{FF2B5EF4-FFF2-40B4-BE49-F238E27FC236}">
                <a16:creationId xmlns:a16="http://schemas.microsoft.com/office/drawing/2014/main" id="{2E3962D3-B6FF-1BC7-EF58-5545B4DCD7BF}"/>
              </a:ext>
            </a:extLst>
          </p:cNvPr>
          <p:cNvSpPr/>
          <p:nvPr/>
        </p:nvSpPr>
        <p:spPr>
          <a:xfrm>
            <a:off x="8087438" y="1465976"/>
            <a:ext cx="658786" cy="4694794"/>
          </a:xfrm>
          <a:prstGeom prst="rightBrace">
            <a:avLst>
              <a:gd name="adj1" fmla="val 59233"/>
              <a:gd name="adj2" fmla="val 50625"/>
            </a:avLst>
          </a:prstGeom>
          <a:solidFill>
            <a:schemeClr val="bg1"/>
          </a:solidFill>
          <a:ln w="38100" cap="sq">
            <a:solidFill>
              <a:srgbClr val="009FD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8D189A4C-337D-6779-B9FA-AEBB90B21B3F}"/>
              </a:ext>
            </a:extLst>
          </p:cNvPr>
          <p:cNvSpPr txBox="1"/>
          <p:nvPr/>
        </p:nvSpPr>
        <p:spPr>
          <a:xfrm>
            <a:off x="9039984" y="2900158"/>
            <a:ext cx="2777123" cy="18264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+mj-lt"/>
              </a:rPr>
              <a:t>elastyczne wdrażanie modeli</a:t>
            </a:r>
          </a:p>
          <a:p>
            <a:pPr marL="285750" indent="-285750" algn="l"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+mj-lt"/>
              </a:rPr>
              <a:t>integracja danych i modeli</a:t>
            </a:r>
          </a:p>
          <a:p>
            <a:pPr marL="285750" indent="-285750" algn="l"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+mj-lt"/>
              </a:rPr>
              <a:t>suwerenne AI</a:t>
            </a:r>
          </a:p>
          <a:p>
            <a:pPr marL="285750" indent="-285750" algn="l">
              <a:buClr>
                <a:srgbClr val="009FDF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+mj-lt"/>
              </a:rPr>
              <a:t>skalowalne AI</a:t>
            </a:r>
          </a:p>
        </p:txBody>
      </p:sp>
    </p:spTree>
    <p:extLst>
      <p:ext uri="{BB962C8B-B14F-4D97-AF65-F5344CB8AC3E}">
        <p14:creationId xmlns:p14="http://schemas.microsoft.com/office/powerpoint/2010/main" val="113681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9D505-2002-E2BF-9477-B774201BB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Obraz 51" descr="Obraz zawierający Grafika, zrzut ekranu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0286421-4A0C-BB17-6C1A-D7B3587D8F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84" y="1780007"/>
            <a:ext cx="2165324" cy="21653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C2637CF-7A0C-2F7A-7179-CBD405E187F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266" y="-682532"/>
            <a:ext cx="9132111" cy="7090401"/>
          </a:xfrm>
          <a:prstGeom prst="rect">
            <a:avLst/>
          </a:prstGeom>
        </p:spPr>
      </p:pic>
      <p:sp>
        <p:nvSpPr>
          <p:cNvPr id="32" name="Prostokąt 31">
            <a:extLst>
              <a:ext uri="{FF2B5EF4-FFF2-40B4-BE49-F238E27FC236}">
                <a16:creationId xmlns:a16="http://schemas.microsoft.com/office/drawing/2014/main" id="{7F095A8D-0672-EF83-8199-540D1BB9DCE8}"/>
              </a:ext>
            </a:extLst>
          </p:cNvPr>
          <p:cNvSpPr/>
          <p:nvPr/>
        </p:nvSpPr>
        <p:spPr>
          <a:xfrm>
            <a:off x="2367984" y="1115852"/>
            <a:ext cx="7878191" cy="46972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err="1">
              <a:solidFill>
                <a:schemeClr val="tx1"/>
              </a:solidFill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72422E00-9E7A-55EC-C517-1537FC64D13B}"/>
              </a:ext>
            </a:extLst>
          </p:cNvPr>
          <p:cNvSpPr txBox="1"/>
          <p:nvPr/>
        </p:nvSpPr>
        <p:spPr>
          <a:xfrm>
            <a:off x="5351871" y="1114732"/>
            <a:ext cx="3511011" cy="459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3000" dirty="0">
                <a:latin typeface="+mj-lt"/>
              </a:rPr>
              <a:t>Fabryka AI</a:t>
            </a:r>
          </a:p>
        </p:txBody>
      </p: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41E827DE-8E26-6FF0-B101-4129A296BA3D}"/>
              </a:ext>
            </a:extLst>
          </p:cNvPr>
          <p:cNvCxnSpPr>
            <a:cxnSpLocks/>
          </p:cNvCxnSpPr>
          <p:nvPr/>
        </p:nvCxnSpPr>
        <p:spPr>
          <a:xfrm>
            <a:off x="529988" y="3502311"/>
            <a:ext cx="1746310" cy="0"/>
          </a:xfrm>
          <a:prstGeom prst="straightConnector1">
            <a:avLst/>
          </a:prstGeom>
          <a:ln w="57150" cap="sq">
            <a:solidFill>
              <a:srgbClr val="009FDF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4856575C-6CA6-B764-26A5-0E9563B3A0F2}"/>
              </a:ext>
            </a:extLst>
          </p:cNvPr>
          <p:cNvSpPr txBox="1"/>
          <p:nvPr/>
        </p:nvSpPr>
        <p:spPr>
          <a:xfrm>
            <a:off x="973563" y="2715461"/>
            <a:ext cx="999775" cy="3120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3000">
                <a:latin typeface="+mj-lt"/>
              </a:rPr>
              <a:t>dane</a:t>
            </a:r>
          </a:p>
        </p:txBody>
      </p:sp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8F570CC2-06B1-618D-A57C-2BF96679B5F1}"/>
              </a:ext>
            </a:extLst>
          </p:cNvPr>
          <p:cNvCxnSpPr>
            <a:cxnSpLocks/>
          </p:cNvCxnSpPr>
          <p:nvPr/>
        </p:nvCxnSpPr>
        <p:spPr>
          <a:xfrm>
            <a:off x="10299458" y="3518353"/>
            <a:ext cx="1765116" cy="0"/>
          </a:xfrm>
          <a:prstGeom prst="straightConnector1">
            <a:avLst/>
          </a:prstGeom>
          <a:ln w="60325" cap="sq">
            <a:solidFill>
              <a:srgbClr val="009FDF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3A488C2C-374B-207B-C907-624D8842DBBC}"/>
              </a:ext>
            </a:extLst>
          </p:cNvPr>
          <p:cNvSpPr txBox="1"/>
          <p:nvPr/>
        </p:nvSpPr>
        <p:spPr>
          <a:xfrm>
            <a:off x="10306027" y="2573586"/>
            <a:ext cx="1694379" cy="1651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2800">
                <a:latin typeface="+mj-lt"/>
              </a:rPr>
              <a:t>wartości biznesowe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97A01CE3-CC09-F0E2-E32A-5B68198B875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7957" y="1880424"/>
            <a:ext cx="5536336" cy="3980915"/>
            <a:chOff x="3382611" y="1877625"/>
            <a:chExt cx="5536336" cy="3980915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5F52C903-02F4-68FF-711C-9ADB906661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82611" y="1877626"/>
              <a:ext cx="1414581" cy="3980914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err="1">
                <a:solidFill>
                  <a:schemeClr val="tx1"/>
                </a:solidFill>
              </a:endParaRPr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91394A3E-EEE5-4552-33B7-7FCC9E17825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68782" y="1877625"/>
              <a:ext cx="950165" cy="3980914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6C349F81-01C2-E18C-6141-2DB6E022511B}"/>
              </a:ext>
            </a:extLst>
          </p:cNvPr>
          <p:cNvGrpSpPr/>
          <p:nvPr/>
        </p:nvGrpSpPr>
        <p:grpSpPr>
          <a:xfrm>
            <a:off x="3543134" y="1797746"/>
            <a:ext cx="2908949" cy="3465654"/>
            <a:chOff x="3229516" y="2171503"/>
            <a:chExt cx="2908949" cy="3465654"/>
          </a:xfrm>
        </p:grpSpPr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CED2836B-861C-DDA4-BAE8-A68F27F0172B}"/>
                </a:ext>
              </a:extLst>
            </p:cNvPr>
            <p:cNvSpPr/>
            <p:nvPr/>
          </p:nvSpPr>
          <p:spPr>
            <a:xfrm>
              <a:off x="3229516" y="4532236"/>
              <a:ext cx="2902355" cy="501493"/>
            </a:xfrm>
            <a:prstGeom prst="rect">
              <a:avLst/>
            </a:prstGeom>
            <a:solidFill>
              <a:srgbClr val="F1F1F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800" err="1">
                <a:solidFill>
                  <a:schemeClr val="tx1"/>
                </a:solidFill>
              </a:endParaRPr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4EB8A15C-DDE0-E2BD-54B8-221B4927FDD5}"/>
                </a:ext>
              </a:extLst>
            </p:cNvPr>
            <p:cNvSpPr/>
            <p:nvPr/>
          </p:nvSpPr>
          <p:spPr>
            <a:xfrm>
              <a:off x="3252970" y="3951644"/>
              <a:ext cx="2872147" cy="501493"/>
            </a:xfrm>
            <a:prstGeom prst="rect">
              <a:avLst/>
            </a:prstGeom>
            <a:solidFill>
              <a:srgbClr val="F1F1F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800" err="1">
                <a:solidFill>
                  <a:schemeClr val="tx1"/>
                </a:solidFill>
              </a:endParaRPr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FAC89A50-DB1A-ECB9-7E23-9BDFD4B5536D}"/>
                </a:ext>
              </a:extLst>
            </p:cNvPr>
            <p:cNvSpPr/>
            <p:nvPr/>
          </p:nvSpPr>
          <p:spPr>
            <a:xfrm>
              <a:off x="3252970" y="3385484"/>
              <a:ext cx="2872147" cy="501493"/>
            </a:xfrm>
            <a:prstGeom prst="rect">
              <a:avLst/>
            </a:prstGeom>
            <a:solidFill>
              <a:srgbClr val="F1F1F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800" err="1">
                <a:solidFill>
                  <a:schemeClr val="tx1"/>
                </a:solidFill>
              </a:endParaRPr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DB77A132-C0AA-D792-CB21-51162B95DA66}"/>
                </a:ext>
              </a:extLst>
            </p:cNvPr>
            <p:cNvSpPr/>
            <p:nvPr/>
          </p:nvSpPr>
          <p:spPr>
            <a:xfrm>
              <a:off x="3229516" y="2810827"/>
              <a:ext cx="2902355" cy="501493"/>
            </a:xfrm>
            <a:prstGeom prst="rect">
              <a:avLst/>
            </a:prstGeom>
            <a:solidFill>
              <a:srgbClr val="F1F1F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800" err="1">
                <a:solidFill>
                  <a:schemeClr val="tx1"/>
                </a:solidFill>
              </a:endParaRPr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A46A3926-7208-DCCC-3B8C-DA6D54B6A838}"/>
                </a:ext>
              </a:extLst>
            </p:cNvPr>
            <p:cNvSpPr/>
            <p:nvPr/>
          </p:nvSpPr>
          <p:spPr>
            <a:xfrm>
              <a:off x="3252970" y="5110324"/>
              <a:ext cx="2878901" cy="501493"/>
            </a:xfrm>
            <a:prstGeom prst="rect">
              <a:avLst/>
            </a:prstGeom>
            <a:solidFill>
              <a:srgbClr val="F1F1F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800" err="1">
                <a:solidFill>
                  <a:schemeClr val="tx1"/>
                </a:solidFill>
              </a:endParaRPr>
            </a:p>
          </p:txBody>
        </p:sp>
        <p:sp>
          <p:nvSpPr>
            <p:cNvPr id="64" name="pole tekstowe 63">
              <a:extLst>
                <a:ext uri="{FF2B5EF4-FFF2-40B4-BE49-F238E27FC236}">
                  <a16:creationId xmlns:a16="http://schemas.microsoft.com/office/drawing/2014/main" id="{DC1C212A-2C6C-6745-A296-56805139B3E4}"/>
                </a:ext>
              </a:extLst>
            </p:cNvPr>
            <p:cNvSpPr txBox="1"/>
            <p:nvPr/>
          </p:nvSpPr>
          <p:spPr>
            <a:xfrm>
              <a:off x="4248391" y="2325219"/>
              <a:ext cx="1600200" cy="278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pl-PL" sz="2400">
                  <a:latin typeface="+mj-lt"/>
                </a:rPr>
                <a:t>Energia</a:t>
              </a:r>
            </a:p>
          </p:txBody>
        </p:sp>
        <p:sp>
          <p:nvSpPr>
            <p:cNvPr id="66" name="pole tekstowe 65">
              <a:extLst>
                <a:ext uri="{FF2B5EF4-FFF2-40B4-BE49-F238E27FC236}">
                  <a16:creationId xmlns:a16="http://schemas.microsoft.com/office/drawing/2014/main" id="{E7D4C690-43A0-ED9D-5499-6C59534E570A}"/>
                </a:ext>
              </a:extLst>
            </p:cNvPr>
            <p:cNvSpPr txBox="1"/>
            <p:nvPr/>
          </p:nvSpPr>
          <p:spPr>
            <a:xfrm>
              <a:off x="3882815" y="2826712"/>
              <a:ext cx="11229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400">
                  <a:latin typeface="+mj-lt"/>
                </a:rPr>
                <a:t>Chłód</a:t>
              </a:r>
            </a:p>
          </p:txBody>
        </p:sp>
        <p:sp>
          <p:nvSpPr>
            <p:cNvPr id="67" name="pole tekstowe 66">
              <a:extLst>
                <a:ext uri="{FF2B5EF4-FFF2-40B4-BE49-F238E27FC236}">
                  <a16:creationId xmlns:a16="http://schemas.microsoft.com/office/drawing/2014/main" id="{F6EAF15C-1471-203C-CDA5-A92FAE74A4B2}"/>
                </a:ext>
              </a:extLst>
            </p:cNvPr>
            <p:cNvSpPr txBox="1"/>
            <p:nvPr/>
          </p:nvSpPr>
          <p:spPr>
            <a:xfrm>
              <a:off x="3935518" y="3446037"/>
              <a:ext cx="2039607" cy="2975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pl-PL" sz="2400">
                  <a:latin typeface="+mj-lt"/>
                </a:rPr>
                <a:t>Bezpieczeństwo</a:t>
              </a:r>
            </a:p>
          </p:txBody>
        </p:sp>
        <p:sp>
          <p:nvSpPr>
            <p:cNvPr id="68" name="pole tekstowe 67">
              <a:extLst>
                <a:ext uri="{FF2B5EF4-FFF2-40B4-BE49-F238E27FC236}">
                  <a16:creationId xmlns:a16="http://schemas.microsoft.com/office/drawing/2014/main" id="{B577BF7F-4A3B-A19E-22D6-C9D8AD304DB0}"/>
                </a:ext>
              </a:extLst>
            </p:cNvPr>
            <p:cNvSpPr txBox="1"/>
            <p:nvPr/>
          </p:nvSpPr>
          <p:spPr>
            <a:xfrm>
              <a:off x="3989198" y="4032132"/>
              <a:ext cx="1600200" cy="278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pl-PL" sz="2400">
                  <a:latin typeface="+mj-lt"/>
                </a:rPr>
                <a:t>Redundancja</a:t>
              </a:r>
            </a:p>
          </p:txBody>
        </p:sp>
        <p:sp>
          <p:nvSpPr>
            <p:cNvPr id="69" name="pole tekstowe 68">
              <a:extLst>
                <a:ext uri="{FF2B5EF4-FFF2-40B4-BE49-F238E27FC236}">
                  <a16:creationId xmlns:a16="http://schemas.microsoft.com/office/drawing/2014/main" id="{05BE4552-B1D5-A32A-51D7-12259C44E361}"/>
                </a:ext>
              </a:extLst>
            </p:cNvPr>
            <p:cNvSpPr txBox="1"/>
            <p:nvPr/>
          </p:nvSpPr>
          <p:spPr>
            <a:xfrm>
              <a:off x="3973710" y="4625533"/>
              <a:ext cx="1687049" cy="480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pl-PL" sz="2400">
                  <a:latin typeface="+mj-lt"/>
                </a:rPr>
                <a:t>Connectivity</a:t>
              </a:r>
            </a:p>
          </p:txBody>
        </p:sp>
        <p:sp>
          <p:nvSpPr>
            <p:cNvPr id="70" name="pole tekstowe 69">
              <a:extLst>
                <a:ext uri="{FF2B5EF4-FFF2-40B4-BE49-F238E27FC236}">
                  <a16:creationId xmlns:a16="http://schemas.microsoft.com/office/drawing/2014/main" id="{D04775F6-5DD3-C119-B472-8418E8ACC7C6}"/>
                </a:ext>
              </a:extLst>
            </p:cNvPr>
            <p:cNvSpPr txBox="1"/>
            <p:nvPr/>
          </p:nvSpPr>
          <p:spPr>
            <a:xfrm>
              <a:off x="3951295" y="5183058"/>
              <a:ext cx="2111094" cy="444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pl-PL" sz="2400" dirty="0">
                  <a:latin typeface="+mj-lt"/>
                </a:rPr>
                <a:t>Infrastruktura IT</a:t>
              </a:r>
            </a:p>
          </p:txBody>
        </p:sp>
        <p:pic>
          <p:nvPicPr>
            <p:cNvPr id="74" name="Obraz 73" descr="Obraz zawierający pudełko, design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3BF7AED3-4690-E1C1-3DD0-F8958A412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rgbClr val="009FD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564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6154" y="5106463"/>
              <a:ext cx="511957" cy="53069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102C633D-65D9-DD0E-BADE-B5DC5D390527}"/>
                </a:ext>
              </a:extLst>
            </p:cNvPr>
            <p:cNvSpPr/>
            <p:nvPr/>
          </p:nvSpPr>
          <p:spPr>
            <a:xfrm>
              <a:off x="3236110" y="2242337"/>
              <a:ext cx="2902355" cy="501493"/>
            </a:xfrm>
            <a:prstGeom prst="rect">
              <a:avLst/>
            </a:prstGeom>
            <a:solidFill>
              <a:srgbClr val="F1F1F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800" err="1">
                <a:solidFill>
                  <a:schemeClr val="tx1"/>
                </a:solidFill>
              </a:endParaRPr>
            </a:p>
          </p:txBody>
        </p:sp>
        <p:pic>
          <p:nvPicPr>
            <p:cNvPr id="72" name="Obraz 71" descr="Obraz zawierający symbol, clipart, Grafika, logo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838A2C15-67F7-7A80-7338-AC423D062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022" y="2171503"/>
              <a:ext cx="632219" cy="632219"/>
            </a:xfrm>
            <a:prstGeom prst="rect">
              <a:avLst/>
            </a:prstGeom>
          </p:spPr>
        </p:pic>
        <p:sp>
          <p:nvSpPr>
            <p:cNvPr id="76" name="pole tekstowe 75">
              <a:extLst>
                <a:ext uri="{FF2B5EF4-FFF2-40B4-BE49-F238E27FC236}">
                  <a16:creationId xmlns:a16="http://schemas.microsoft.com/office/drawing/2014/main" id="{F6DB5EDA-2C63-6075-9A38-504C1D549016}"/>
                </a:ext>
              </a:extLst>
            </p:cNvPr>
            <p:cNvSpPr txBox="1"/>
            <p:nvPr/>
          </p:nvSpPr>
          <p:spPr>
            <a:xfrm>
              <a:off x="3851340" y="2293022"/>
              <a:ext cx="11229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400" dirty="0">
                  <a:latin typeface="+mj-lt"/>
                </a:rPr>
                <a:t>Energia</a:t>
              </a:r>
            </a:p>
          </p:txBody>
        </p:sp>
        <p:pic>
          <p:nvPicPr>
            <p:cNvPr id="78" name="Obraz 77" descr="Obraz zawierający czarne, ciemność, miejsce parkingowe/przestrzeń, noc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F57C353A-C4FB-229F-394B-069C6B704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2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7424" y="2715610"/>
              <a:ext cx="698094" cy="698094"/>
            </a:xfrm>
            <a:prstGeom prst="rect">
              <a:avLst/>
            </a:prstGeom>
          </p:spPr>
        </p:pic>
        <p:pic>
          <p:nvPicPr>
            <p:cNvPr id="82" name="Obraz 81" descr="Obraz zawierający Grafika, krąg, symbol, projekt graficzny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510AD2F5-2697-3355-B911-F9192CC1E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373" y="3893726"/>
              <a:ext cx="629340" cy="629340"/>
            </a:xfrm>
            <a:prstGeom prst="rect">
              <a:avLst/>
            </a:prstGeom>
          </p:spPr>
        </p:pic>
        <p:pic>
          <p:nvPicPr>
            <p:cNvPr id="84" name="Obraz 83" descr="Obraz zawierający symbol, logo, Grafika, Czcion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625A96F8-0EEF-923E-C719-93132E818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373" y="3324793"/>
              <a:ext cx="629340" cy="629340"/>
            </a:xfrm>
            <a:prstGeom prst="rect">
              <a:avLst/>
            </a:prstGeom>
          </p:spPr>
        </p:pic>
        <p:pic>
          <p:nvPicPr>
            <p:cNvPr id="86" name="Obraz 85" descr="Obraz zawierający krąg, symbol, Grafika, sztu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EC5832E7-029E-FDB5-76C8-9367D1CA1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0491" y="4494906"/>
              <a:ext cx="557075" cy="557075"/>
            </a:xfrm>
            <a:prstGeom prst="rect">
              <a:avLst/>
            </a:prstGeom>
          </p:spPr>
        </p:pic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B17FE2A8-7581-D772-F036-33A25584DF7A}"/>
              </a:ext>
            </a:extLst>
          </p:cNvPr>
          <p:cNvGrpSpPr/>
          <p:nvPr/>
        </p:nvGrpSpPr>
        <p:grpSpPr>
          <a:xfrm>
            <a:off x="6827201" y="2299213"/>
            <a:ext cx="2374797" cy="2374797"/>
            <a:chOff x="7044204" y="2473716"/>
            <a:chExt cx="2374797" cy="2374797"/>
          </a:xfrm>
        </p:grpSpPr>
        <p:pic>
          <p:nvPicPr>
            <p:cNvPr id="44" name="Obraz 43" descr="Obraz zawierający czarne, zrzut ekranu, ciemność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8C7806D3-6853-6102-495F-B8CBE668A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044204" y="2473716"/>
              <a:ext cx="2374797" cy="2374797"/>
            </a:xfrm>
            <a:prstGeom prst="rect">
              <a:avLst/>
            </a:prstGeom>
          </p:spPr>
        </p:pic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63A648B1-CA3B-008F-2F72-3AA83E922C47}"/>
                </a:ext>
              </a:extLst>
            </p:cNvPr>
            <p:cNvSpPr txBox="1"/>
            <p:nvPr/>
          </p:nvSpPr>
          <p:spPr>
            <a:xfrm>
              <a:off x="7908794" y="3492369"/>
              <a:ext cx="759737" cy="41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pl-PL" sz="2400" dirty="0" err="1">
                  <a:latin typeface="+mj-lt"/>
                </a:rPr>
                <a:t>GPUs</a:t>
              </a:r>
              <a:endParaRPr lang="pl-PL" sz="2400" dirty="0">
                <a:latin typeface="+mj-lt"/>
              </a:endParaRPr>
            </a:p>
          </p:txBody>
        </p:sp>
      </p:grpSp>
      <p:pic>
        <p:nvPicPr>
          <p:cNvPr id="8" name="Obraz 7" descr="Obraz zawierający tekst, Czcionka, Grafi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5B48C7F-B603-20AD-104F-FA6930F3B89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646" y="284708"/>
            <a:ext cx="2411461" cy="65209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A146E08-69FE-11FC-D8E4-B5C43F963F1D}"/>
              </a:ext>
            </a:extLst>
          </p:cNvPr>
          <p:cNvSpPr/>
          <p:nvPr/>
        </p:nvSpPr>
        <p:spPr>
          <a:xfrm>
            <a:off x="1855417" y="6044528"/>
            <a:ext cx="8949808" cy="223324"/>
          </a:xfrm>
          <a:prstGeom prst="rect">
            <a:avLst/>
          </a:prstGeom>
          <a:solidFill>
            <a:srgbClr val="B1B3B3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err="1">
              <a:solidFill>
                <a:schemeClr val="tx1"/>
              </a:solidFill>
            </a:endParaRPr>
          </a:p>
        </p:txBody>
      </p:sp>
      <p:pic>
        <p:nvPicPr>
          <p:cNvPr id="11" name="Picture 2" descr="Red Hat logo and symbol, meaning, history, PNG">
            <a:extLst>
              <a:ext uri="{FF2B5EF4-FFF2-40B4-BE49-F238E27FC236}">
                <a16:creationId xmlns:a16="http://schemas.microsoft.com/office/drawing/2014/main" id="{2544E239-FCAE-7477-8EEF-7DAAEFE8C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90" b="30902"/>
          <a:stretch/>
        </p:blipFill>
        <p:spPr bwMode="auto">
          <a:xfrm>
            <a:off x="10415446" y="6281136"/>
            <a:ext cx="1282546" cy="3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D7E7292-EFCC-5AAE-C7D0-DF0A8CB27B5E}"/>
              </a:ext>
            </a:extLst>
          </p:cNvPr>
          <p:cNvSpPr/>
          <p:nvPr/>
        </p:nvSpPr>
        <p:spPr>
          <a:xfrm>
            <a:off x="3566588" y="5311841"/>
            <a:ext cx="2895601" cy="484916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 err="1">
              <a:solidFill>
                <a:schemeClr val="tx1"/>
              </a:solidFill>
            </a:endParaRPr>
          </a:p>
        </p:txBody>
      </p:sp>
      <p:pic>
        <p:nvPicPr>
          <p:cNvPr id="12" name="Grafika 11" descr="Koła zębate kontur">
            <a:extLst>
              <a:ext uri="{FF2B5EF4-FFF2-40B4-BE49-F238E27FC236}">
                <a16:creationId xmlns:a16="http://schemas.microsoft.com/office/drawing/2014/main" id="{2142FF78-BEA3-789E-F1EB-A9E4CC78A7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20551" y="5316894"/>
            <a:ext cx="526938" cy="526938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61DCCB6-4309-F7C9-5729-B39CEADC8D35}"/>
              </a:ext>
            </a:extLst>
          </p:cNvPr>
          <p:cNvSpPr txBox="1"/>
          <p:nvPr/>
        </p:nvSpPr>
        <p:spPr>
          <a:xfrm>
            <a:off x="4245968" y="5421249"/>
            <a:ext cx="2198963" cy="4441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2400" dirty="0">
                <a:latin typeface="+mj-lt"/>
              </a:rPr>
              <a:t>Software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92794A8-72AF-6B90-513A-47BCBEDD3F10}"/>
              </a:ext>
            </a:extLst>
          </p:cNvPr>
          <p:cNvSpPr txBox="1"/>
          <p:nvPr/>
        </p:nvSpPr>
        <p:spPr>
          <a:xfrm>
            <a:off x="7483364" y="5164566"/>
            <a:ext cx="2358920" cy="7148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300" b="1" dirty="0"/>
              <a:t>NVIDIA </a:t>
            </a:r>
            <a:r>
              <a:rPr lang="pl-PL" sz="1300" b="1" dirty="0" err="1"/>
              <a:t>Run:ai</a:t>
            </a:r>
            <a:endParaRPr lang="pl-PL" sz="1300" b="1" dirty="0"/>
          </a:p>
          <a:p>
            <a:r>
              <a:rPr lang="pl-PL" sz="1300" b="1" dirty="0"/>
              <a:t>NVIDIA AI Enterprise</a:t>
            </a:r>
          </a:p>
          <a:p>
            <a:r>
              <a:rPr lang="pl-PL" sz="1300" b="1" dirty="0"/>
              <a:t>Red </a:t>
            </a:r>
            <a:r>
              <a:rPr lang="pl-PL" sz="1300" b="1" dirty="0" err="1"/>
              <a:t>Hat</a:t>
            </a:r>
            <a:r>
              <a:rPr lang="pl-PL" sz="1300" b="1" dirty="0"/>
              <a:t> </a:t>
            </a:r>
            <a:r>
              <a:rPr lang="pl-PL" sz="1300" b="1" dirty="0" err="1"/>
              <a:t>OpenShift</a:t>
            </a:r>
            <a:r>
              <a:rPr lang="pl-PL" sz="1300" b="1" dirty="0"/>
              <a:t> AI</a:t>
            </a:r>
          </a:p>
          <a:p>
            <a:r>
              <a:rPr lang="pl-PL" sz="1300" b="1" dirty="0"/>
              <a:t>Własny software</a:t>
            </a:r>
          </a:p>
          <a:p>
            <a:pPr algn="l"/>
            <a:endParaRPr lang="pl-PL" sz="1800" dirty="0" err="1"/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id="{42C40BEB-52C1-109E-C5B6-3E1000FC11E7}"/>
              </a:ext>
            </a:extLst>
          </p:cNvPr>
          <p:cNvSpPr/>
          <p:nvPr/>
        </p:nvSpPr>
        <p:spPr>
          <a:xfrm>
            <a:off x="6555373" y="5398408"/>
            <a:ext cx="829512" cy="343740"/>
          </a:xfrm>
          <a:prstGeom prst="rightArrow">
            <a:avLst/>
          </a:prstGeom>
          <a:solidFill>
            <a:srgbClr val="009FDF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 err="1">
              <a:solidFill>
                <a:schemeClr val="tx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B2340D9-52DE-6F50-B581-21CF42E58AD4}"/>
              </a:ext>
            </a:extLst>
          </p:cNvPr>
          <p:cNvSpPr txBox="1"/>
          <p:nvPr/>
        </p:nvSpPr>
        <p:spPr>
          <a:xfrm>
            <a:off x="6553885" y="5217942"/>
            <a:ext cx="751601" cy="2400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opcjonalnie</a:t>
            </a:r>
          </a:p>
        </p:txBody>
      </p:sp>
    </p:spTree>
    <p:extLst>
      <p:ext uri="{BB962C8B-B14F-4D97-AF65-F5344CB8AC3E}">
        <p14:creationId xmlns:p14="http://schemas.microsoft.com/office/powerpoint/2010/main" val="165819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3">
            <a:extLst>
              <a:ext uri="{FF2B5EF4-FFF2-40B4-BE49-F238E27FC236}">
                <a16:creationId xmlns:a16="http://schemas.microsoft.com/office/drawing/2014/main" id="{C5619AEF-AB83-777F-4FA3-EACABEB9F14F}"/>
              </a:ext>
            </a:extLst>
          </p:cNvPr>
          <p:cNvSpPr txBox="1">
            <a:spLocks/>
          </p:cNvSpPr>
          <p:nvPr/>
        </p:nvSpPr>
        <p:spPr>
          <a:xfrm>
            <a:off x="335360" y="296652"/>
            <a:ext cx="8820931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Beyond" charset="0"/>
                <a:ea typeface="Beyond" charset="0"/>
                <a:cs typeface="Beyond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pl-PL"/>
              <a:t>Ekosystem usług AI - Fabryka AI Beyond.pl vs </a:t>
            </a:r>
            <a:r>
              <a:rPr lang="pl-PL" err="1"/>
              <a:t>Hyperscalerzy</a:t>
            </a:r>
            <a:endParaRPr lang="de-DE"/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DD4F6C8E-8C04-B409-CC6D-6BFED5734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912309"/>
              </p:ext>
            </p:extLst>
          </p:nvPr>
        </p:nvGraphicFramePr>
        <p:xfrm>
          <a:off x="360479" y="1284364"/>
          <a:ext cx="6031599" cy="4582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Nawias klamrowy zamykający 27">
            <a:extLst>
              <a:ext uri="{FF2B5EF4-FFF2-40B4-BE49-F238E27FC236}">
                <a16:creationId xmlns:a16="http://schemas.microsoft.com/office/drawing/2014/main" id="{393140EE-22ED-7497-0F89-3A44901BD4AA}"/>
              </a:ext>
            </a:extLst>
          </p:cNvPr>
          <p:cNvSpPr/>
          <p:nvPr/>
        </p:nvSpPr>
        <p:spPr>
          <a:xfrm>
            <a:off x="5403319" y="1149788"/>
            <a:ext cx="671363" cy="2847753"/>
          </a:xfrm>
          <a:prstGeom prst="rightBrace">
            <a:avLst>
              <a:gd name="adj1" fmla="val 59233"/>
              <a:gd name="adj2" fmla="val 50625"/>
            </a:avLst>
          </a:prstGeom>
          <a:ln w="28575" cap="sq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chemat blokowy: proces alternatywny 28">
            <a:extLst>
              <a:ext uri="{FF2B5EF4-FFF2-40B4-BE49-F238E27FC236}">
                <a16:creationId xmlns:a16="http://schemas.microsoft.com/office/drawing/2014/main" id="{63337899-ABAF-AB8B-382A-6FA7FE64CA38}"/>
              </a:ext>
            </a:extLst>
          </p:cNvPr>
          <p:cNvSpPr/>
          <p:nvPr/>
        </p:nvSpPr>
        <p:spPr>
          <a:xfrm>
            <a:off x="8910606" y="2887172"/>
            <a:ext cx="2750989" cy="127575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888978" hangingPunct="0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pl-PL" sz="2400" b="1" kern="0">
              <a:solidFill>
                <a:srgbClr val="000000"/>
              </a:solidFill>
              <a:ea typeface="Beyond" charset="0"/>
              <a:cs typeface="Beyond" charset="0"/>
            </a:endParaRPr>
          </a:p>
        </p:txBody>
      </p:sp>
      <p:sp>
        <p:nvSpPr>
          <p:cNvPr id="3" name="Nawias klamrowy zamykający 2">
            <a:extLst>
              <a:ext uri="{FF2B5EF4-FFF2-40B4-BE49-F238E27FC236}">
                <a16:creationId xmlns:a16="http://schemas.microsoft.com/office/drawing/2014/main" id="{CF97EEB2-739B-B75D-3421-1CC6E9192114}"/>
              </a:ext>
            </a:extLst>
          </p:cNvPr>
          <p:cNvSpPr/>
          <p:nvPr/>
        </p:nvSpPr>
        <p:spPr>
          <a:xfrm>
            <a:off x="8026261" y="1197288"/>
            <a:ext cx="658786" cy="4681415"/>
          </a:xfrm>
          <a:prstGeom prst="rightBrace">
            <a:avLst>
              <a:gd name="adj1" fmla="val 59233"/>
              <a:gd name="adj2" fmla="val 50625"/>
            </a:avLst>
          </a:prstGeom>
          <a:solidFill>
            <a:schemeClr val="bg1"/>
          </a:solidFill>
          <a:ln w="38100" cap="sq">
            <a:solidFill>
              <a:srgbClr val="009FD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chemat blokowy: proces alternatywny 1">
            <a:extLst>
              <a:ext uri="{FF2B5EF4-FFF2-40B4-BE49-F238E27FC236}">
                <a16:creationId xmlns:a16="http://schemas.microsoft.com/office/drawing/2014/main" id="{A5AF764D-7597-64CD-4DC3-CCEC71053786}"/>
              </a:ext>
            </a:extLst>
          </p:cNvPr>
          <p:cNvSpPr/>
          <p:nvPr/>
        </p:nvSpPr>
        <p:spPr>
          <a:xfrm>
            <a:off x="6204478" y="2220623"/>
            <a:ext cx="1891358" cy="57600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888978" hangingPunct="0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pl-PL" sz="2000" kern="0" err="1">
                <a:solidFill>
                  <a:srgbClr val="000000"/>
                </a:solidFill>
                <a:latin typeface="+mj-lt"/>
                <a:ea typeface="Beyond" charset="0"/>
                <a:cs typeface="Beyond" charset="0"/>
                <a:sym typeface="Helvetica Neue"/>
              </a:rPr>
              <a:t>Hyperscalerzy</a:t>
            </a:r>
            <a:endParaRPr lang="pl-PL" sz="2000" kern="0">
              <a:solidFill>
                <a:srgbClr val="000000"/>
              </a:solidFill>
              <a:latin typeface="+mj-lt"/>
              <a:ea typeface="Beyond" charset="0"/>
              <a:cs typeface="Beyond" charset="0"/>
              <a:sym typeface="Helvetica Neue"/>
            </a:endParaRPr>
          </a:p>
        </p:txBody>
      </p:sp>
      <p:pic>
        <p:nvPicPr>
          <p:cNvPr id="4" name="Obraz 3" descr="Obraz zawierający tekst, Czcionka, Grafi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367346E-E711-EE7C-9499-4F7EC33D8D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103" y="3259445"/>
            <a:ext cx="2411461" cy="652099"/>
          </a:xfrm>
          <a:prstGeom prst="rect">
            <a:avLst/>
          </a:prstGeom>
        </p:spPr>
      </p:pic>
      <p:pic>
        <p:nvPicPr>
          <p:cNvPr id="6" name="Picture 2" descr="Red Hat logo and symbol, meaning, history, PNG">
            <a:extLst>
              <a:ext uri="{FF2B5EF4-FFF2-40B4-BE49-F238E27FC236}">
                <a16:creationId xmlns:a16="http://schemas.microsoft.com/office/drawing/2014/main" id="{DB36C0A4-15B3-8173-B147-5A414A482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90" b="30902"/>
          <a:stretch/>
        </p:blipFill>
        <p:spPr bwMode="auto">
          <a:xfrm>
            <a:off x="10415446" y="6281136"/>
            <a:ext cx="1282546" cy="3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1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203042-64C8-EC38-76AA-B6AA11DF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87" y="226135"/>
            <a:ext cx="11423426" cy="751294"/>
          </a:xfrm>
        </p:spPr>
        <p:txBody>
          <a:bodyPr>
            <a:normAutofit fontScale="90000"/>
          </a:bodyPr>
          <a:lstStyle/>
          <a:p>
            <a:r>
              <a:rPr lang="pl-PL"/>
              <a:t>Ekosystem usług AI - Fabryka AI Beyond.pl vs </a:t>
            </a:r>
            <a:r>
              <a:rPr lang="pl-PL" err="1"/>
              <a:t>Hyperscalerzy</a:t>
            </a:r>
            <a:br>
              <a:rPr lang="de-DE"/>
            </a:br>
            <a:br>
              <a:rPr lang="en-US"/>
            </a:br>
            <a:endParaRPr lang="en-US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1F18439-102E-78B9-C38D-699B42834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592105"/>
              </p:ext>
            </p:extLst>
          </p:nvPr>
        </p:nvGraphicFramePr>
        <p:xfrm>
          <a:off x="384287" y="772159"/>
          <a:ext cx="11506323" cy="5978505"/>
        </p:xfrm>
        <a:graphic>
          <a:graphicData uri="http://schemas.openxmlformats.org/drawingml/2006/table">
            <a:tbl>
              <a:tblPr/>
              <a:tblGrid>
                <a:gridCol w="1889681">
                  <a:extLst>
                    <a:ext uri="{9D8B030D-6E8A-4147-A177-3AD203B41FA5}">
                      <a16:colId xmlns:a16="http://schemas.microsoft.com/office/drawing/2014/main" val="3898877533"/>
                    </a:ext>
                  </a:extLst>
                </a:gridCol>
                <a:gridCol w="5557117">
                  <a:extLst>
                    <a:ext uri="{9D8B030D-6E8A-4147-A177-3AD203B41FA5}">
                      <a16:colId xmlns:a16="http://schemas.microsoft.com/office/drawing/2014/main" val="1935258307"/>
                    </a:ext>
                  </a:extLst>
                </a:gridCol>
                <a:gridCol w="4059525">
                  <a:extLst>
                    <a:ext uri="{9D8B030D-6E8A-4147-A177-3AD203B41FA5}">
                      <a16:colId xmlns:a16="http://schemas.microsoft.com/office/drawing/2014/main" val="662176876"/>
                    </a:ext>
                  </a:extLst>
                </a:gridCol>
              </a:tblGrid>
              <a:tr h="45422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buFont typeface="Wingdings" panose="05000000000000000000" pitchFamily="2" charset="2"/>
                        <a:buNone/>
                      </a:pPr>
                      <a:r>
                        <a:rPr lang="pl-PL" sz="1800" b="0" i="0" u="none" strike="noStrike">
                          <a:solidFill>
                            <a:srgbClr val="FFFFFF"/>
                          </a:solidFill>
                          <a:effectLst/>
                          <a:latin typeface="Beyond"/>
                        </a:rPr>
                        <a:t>Beyond.pl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pl-PL" sz="1800" b="0" i="0" u="none" strike="noStrike" kern="1200" err="1">
                          <a:solidFill>
                            <a:srgbClr val="FFFFFF"/>
                          </a:solidFill>
                          <a:effectLst/>
                          <a:latin typeface="Beyond" panose="02000506000000020004" pitchFamily="2" charset="0"/>
                          <a:ea typeface="+mn-ea"/>
                          <a:cs typeface="+mn-cs"/>
                        </a:rPr>
                        <a:t>Hyperscalers</a:t>
                      </a:r>
                      <a:endParaRPr lang="pl-PL" sz="1800" b="0" i="0" u="none" strike="noStrike" kern="1200">
                        <a:solidFill>
                          <a:srgbClr val="FFFFFF"/>
                        </a:solidFill>
                        <a:effectLst/>
                        <a:latin typeface="Beyond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169861"/>
                  </a:ext>
                </a:extLst>
              </a:tr>
              <a:tr h="6732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0" i="0" u="none" strike="noStrike" kern="1200">
                          <a:solidFill>
                            <a:srgbClr val="FFFFFF"/>
                          </a:solidFill>
                          <a:effectLst/>
                          <a:latin typeface="Beyond" panose="02000506000000020004" pitchFamily="2" charset="0"/>
                          <a:ea typeface="+mn-ea"/>
                          <a:cs typeface="+mn-cs"/>
                        </a:rPr>
                        <a:t>Funkcjonalność</a:t>
                      </a:r>
                    </a:p>
                  </a:txBody>
                  <a:tcPr marL="7620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wszechstronna platforma MLOps </a:t>
                      </a:r>
                      <a:r>
                        <a:rPr lang="pl-PL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pełnym wsparciem dla trenowania, wdrażania i monitorowania modeli </a:t>
                      </a:r>
                      <a:b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(te same narzędzia i te same modele AI)</a:t>
                      </a:r>
                    </a:p>
                  </a:txBody>
                  <a:tcPr marL="6350" marR="6350" marT="635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endParaRPr lang="pl-PL" sz="14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74513"/>
                  </a:ext>
                </a:extLst>
              </a:tr>
              <a:tr h="673216">
                <a:tc>
                  <a:txBody>
                    <a:bodyPr/>
                    <a:lstStyle/>
                    <a:p>
                      <a:r>
                        <a:rPr lang="pl-PL" sz="1600" b="0" i="0" u="none" strike="noStrike" kern="1200">
                          <a:solidFill>
                            <a:srgbClr val="FFFFFF"/>
                          </a:solidFill>
                          <a:effectLst/>
                          <a:latin typeface="Beyond" panose="02000506000000020004" pitchFamily="2" charset="0"/>
                          <a:ea typeface="+mn-ea"/>
                          <a:cs typeface="+mn-cs"/>
                        </a:rPr>
                        <a:t>Suwerenność</a:t>
                      </a:r>
                      <a:endParaRPr lang="pl-PL" sz="1600"/>
                    </a:p>
                  </a:txBody>
                  <a:tcPr marL="7620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lokalizacja - Polska</a:t>
                      </a:r>
                    </a:p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umowa - pod polskim prawem/UE</a:t>
                      </a:r>
                    </a:p>
                  </a:txBody>
                  <a:tcPr marL="6350" marR="6350" marT="635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lokalizacja – świat</a:t>
                      </a:r>
                    </a:p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umowa - jurysdykcja obca (najczęściej prawo amerykańskie)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076813"/>
                  </a:ext>
                </a:extLst>
              </a:tr>
              <a:tr h="513426">
                <a:tc>
                  <a:txBody>
                    <a:bodyPr/>
                    <a:lstStyle/>
                    <a:p>
                      <a:pPr marL="0" indent="0" algn="l" rtl="0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b="0" i="0" u="none" strike="noStrike" kern="1200">
                          <a:solidFill>
                            <a:srgbClr val="FFFFFF"/>
                          </a:solidFill>
                          <a:effectLst/>
                          <a:latin typeface="Beyond" panose="02000506000000020004" pitchFamily="2" charset="0"/>
                          <a:ea typeface="+mn-ea"/>
                          <a:cs typeface="+mn-cs"/>
                        </a:rPr>
                        <a:t>Vendor Lock-In</a:t>
                      </a:r>
                    </a:p>
                  </a:txBody>
                  <a:tcPr marL="7620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otwarty transfer danych – bez </a:t>
                      </a:r>
                      <a:r>
                        <a:rPr lang="pl-PL" sz="1400" b="1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vendor</a:t>
                      </a:r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lock-in </a:t>
                      </a:r>
                    </a:p>
                  </a:txBody>
                  <a:tcPr marL="6350" marR="6350" marT="635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ograniczony transfer danych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0729"/>
                  </a:ext>
                </a:extLst>
              </a:tr>
              <a:tr h="469854">
                <a:tc>
                  <a:txBody>
                    <a:bodyPr/>
                    <a:lstStyle/>
                    <a:p>
                      <a:r>
                        <a:rPr lang="pl-PL" sz="1600" b="0" i="0" u="none" strike="noStrike" kern="1200">
                          <a:solidFill>
                            <a:srgbClr val="FFFFFF"/>
                          </a:solidFill>
                          <a:effectLst/>
                          <a:latin typeface="Beyond" panose="02000506000000020004" pitchFamily="2" charset="0"/>
                          <a:ea typeface="+mn-ea"/>
                          <a:cs typeface="+mn-cs"/>
                        </a:rPr>
                        <a:t>Opłaty za ruch wychodzący</a:t>
                      </a:r>
                      <a:endParaRPr lang="pl-PL" sz="1600"/>
                    </a:p>
                  </a:txBody>
                  <a:tcPr marL="7620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opłat</a:t>
                      </a:r>
                    </a:p>
                  </a:txBody>
                  <a:tcPr marL="6350" marR="6350" marT="635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wysokie koszty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85187"/>
                  </a:ext>
                </a:extLst>
              </a:tr>
              <a:tr h="469854">
                <a:tc>
                  <a:txBody>
                    <a:bodyPr/>
                    <a:lstStyle/>
                    <a:p>
                      <a:r>
                        <a:rPr lang="pl-PL" sz="1600" b="0" i="0" u="none" strike="noStrike" kern="1200">
                          <a:solidFill>
                            <a:srgbClr val="FFFFFF"/>
                          </a:solidFill>
                          <a:effectLst/>
                          <a:latin typeface="Beyond" panose="02000506000000020004" pitchFamily="2" charset="0"/>
                          <a:ea typeface="+mn-ea"/>
                          <a:cs typeface="+mn-cs"/>
                        </a:rPr>
                        <a:t>Bezpieczeństwo fizyczne</a:t>
                      </a:r>
                      <a:endParaRPr lang="pl-PL" sz="1600"/>
                    </a:p>
                  </a:txBody>
                  <a:tcPr marL="7620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Rated</a:t>
                      </a: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</a:p>
                  </a:txBody>
                  <a:tcPr marL="6350" marR="6350" marT="635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4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Tier</a:t>
                      </a:r>
                      <a:r>
                        <a:rPr lang="pl-PL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III/</a:t>
                      </a:r>
                      <a:r>
                        <a:rPr lang="pl-PL" sz="14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Rated</a:t>
                      </a:r>
                      <a:r>
                        <a:rPr lang="pl-PL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endParaRPr lang="pl-PL" sz="14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047660"/>
                  </a:ext>
                </a:extLst>
              </a:tr>
              <a:tr h="721049">
                <a:tc>
                  <a:txBody>
                    <a:bodyPr/>
                    <a:lstStyle/>
                    <a:p>
                      <a:pPr marL="0" indent="0" algn="l" rtl="0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b="0" i="0" u="none" strike="noStrike">
                          <a:solidFill>
                            <a:srgbClr val="FFFFFF"/>
                          </a:solidFill>
                          <a:effectLst/>
                          <a:latin typeface="Beyond" panose="02000506000000020004" pitchFamily="2" charset="0"/>
                        </a:rPr>
                        <a:t>Support</a:t>
                      </a:r>
                    </a:p>
                  </a:txBody>
                  <a:tcPr marL="57150" marR="6350" marT="635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inżynierowie PL/EN</a:t>
                      </a:r>
                    </a:p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 - 15 minut 24/7 (do negocjacji)</a:t>
                      </a:r>
                    </a:p>
                  </a:txBody>
                  <a:tcPr marL="6350" marR="6350" marT="635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inżynierowie dostępni w usługach </a:t>
                      </a:r>
                      <a:r>
                        <a:rPr lang="pl-PL" sz="14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premium</a:t>
                      </a: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 - uzależniony od planu umowy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16169"/>
                  </a:ext>
                </a:extLst>
              </a:tr>
              <a:tr h="1064116">
                <a:tc>
                  <a:txBody>
                    <a:bodyPr/>
                    <a:lstStyle/>
                    <a:p>
                      <a:pPr marL="0" indent="0" algn="l" rtl="0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b="0" i="0" u="none" strike="noStrike">
                          <a:solidFill>
                            <a:srgbClr val="FFFFFF"/>
                          </a:solidFill>
                          <a:effectLst/>
                          <a:latin typeface="Beyond" panose="02000506000000020004" pitchFamily="2" charset="0"/>
                        </a:rPr>
                        <a:t>Koszty</a:t>
                      </a:r>
                    </a:p>
                  </a:txBody>
                  <a:tcPr marL="7620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highlight>
                            <a:srgbClr val="F2F2F2"/>
                          </a:highlight>
                          <a:latin typeface="+mn-lt"/>
                          <a:ea typeface="+mn-ea"/>
                          <a:cs typeface="+mn-cs"/>
                        </a:rPr>
                        <a:t>przejrzyste i przewidywalne, łatwe do zaplanowania w budżecie</a:t>
                      </a:r>
                    </a:p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niskie koszty wejścia</a:t>
                      </a: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brak kosztów wyjścia</a:t>
                      </a:r>
                      <a:endParaRPr lang="pl-PL" sz="1400" b="1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możliwe wdrożenia hybrydowego modelu optymalizując koszty</a:t>
                      </a:r>
                    </a:p>
                  </a:txBody>
                  <a:tcPr marL="6350" marR="6350" marT="635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endParaRPr lang="pl-PL" sz="14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złożone modele cenowe, trudne do dokładnego oszacowania budżetu</a:t>
                      </a:r>
                    </a:p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wysokie koszty wyjścia </a:t>
                      </a:r>
                      <a:endParaRPr lang="en-US" sz="14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835251"/>
                  </a:ext>
                </a:extLst>
              </a:tr>
              <a:tr h="41240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pl-PL" sz="1600" b="0" i="0" u="none" strike="noStrike">
                          <a:solidFill>
                            <a:srgbClr val="FFFFFF"/>
                          </a:solidFill>
                          <a:effectLst/>
                          <a:latin typeface="Beyond"/>
                        </a:rPr>
                        <a:t>GPU</a:t>
                      </a:r>
                    </a:p>
                  </a:txBody>
                  <a:tcPr marL="76200" marR="6350" marT="6350" marB="0" anchor="ctr">
                    <a:lnL w="0">
                      <a:noFill/>
                    </a:lnL>
                    <a:lnR w="19050">
                      <a:solidFill>
                        <a:srgbClr val="FFFFFF"/>
                      </a:solidFill>
                    </a:lnR>
                    <a:lnT w="19050">
                      <a:solidFill>
                        <a:srgbClr val="FFFFFF"/>
                      </a:solidFill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karty graficzne najnowszej generacji (B200)</a:t>
                      </a:r>
                    </a:p>
                  </a:txBody>
                  <a:tcPr marL="6350" marR="6350" marT="635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zawsze dostępne karty nowej generacji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48889"/>
                  </a:ext>
                </a:extLst>
              </a:tr>
              <a:tr h="455359">
                <a:tc>
                  <a:txBody>
                    <a:bodyPr/>
                    <a:lstStyle/>
                    <a:p>
                      <a:pPr marL="0" indent="0" algn="l" rtl="0" fontAlgn="ctr">
                        <a:buFont typeface="Wingdings" panose="05000000000000000000" pitchFamily="2" charset="2"/>
                        <a:buNone/>
                      </a:pPr>
                      <a:r>
                        <a:rPr lang="pl-PL" sz="1600" b="0" i="0" u="none" strike="noStrike">
                          <a:solidFill>
                            <a:srgbClr val="FFFFFF"/>
                          </a:solidFill>
                          <a:effectLst/>
                          <a:latin typeface="Beyond" panose="02000506000000020004" pitchFamily="2" charset="0"/>
                        </a:rPr>
                        <a:t>Go to Market</a:t>
                      </a:r>
                    </a:p>
                  </a:txBody>
                  <a:tcPr marL="7620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– przedstawienie klientom, potencjalnym klientom oraz ekosystemowi partnerów</a:t>
                      </a:r>
                    </a:p>
                  </a:txBody>
                  <a:tcPr marL="6350" marR="6350" marT="635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ograniczone wsparcie</a:t>
                      </a:r>
                      <a:endParaRPr sz="14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82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73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CB6ED-2ED2-A47B-7790-8CD06C0DE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CB429C3-D0AD-0E84-21C3-BE760806D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EC94BEAB-9AE3-FB73-BABF-62932A09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04" y="529689"/>
            <a:ext cx="6161530" cy="751294"/>
          </a:xfrm>
        </p:spPr>
        <p:txBody>
          <a:bodyPr>
            <a:noAutofit/>
          </a:bodyPr>
          <a:lstStyle/>
          <a:p>
            <a:r>
              <a:rPr lang="pl-PL" sz="3400">
                <a:solidFill>
                  <a:schemeClr val="bg1"/>
                </a:solidFill>
                <a:latin typeface="Beyond"/>
              </a:rPr>
              <a:t>Przyspieszamy Twój biznes </a:t>
            </a:r>
            <a:endParaRPr lang="en-US" sz="3400">
              <a:solidFill>
                <a:schemeClr val="bg1"/>
              </a:solidFill>
              <a:latin typeface="Beyond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8627FED-8CBB-EC5B-2C9A-6B55BF7379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77" y="6270415"/>
            <a:ext cx="4494458" cy="4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3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C5997-566A-74C8-6AC1-3C0ABD661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6868D6F-A48C-73A5-AE63-EB2D7431CBF7}"/>
              </a:ext>
            </a:extLst>
          </p:cNvPr>
          <p:cNvSpPr txBox="1"/>
          <p:nvPr/>
        </p:nvSpPr>
        <p:spPr>
          <a:xfrm>
            <a:off x="553429" y="4078379"/>
            <a:ext cx="1881963" cy="691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latin typeface="+mn-lt"/>
              </a:rPr>
              <a:t>oszczędności kosztowe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9580041-5E17-4B0E-D412-4D888F785E30}"/>
              </a:ext>
            </a:extLst>
          </p:cNvPr>
          <p:cNvSpPr txBox="1"/>
          <p:nvPr/>
        </p:nvSpPr>
        <p:spPr>
          <a:xfrm>
            <a:off x="2685078" y="4078379"/>
            <a:ext cx="1881963" cy="691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latin typeface="+mn-lt"/>
              </a:rPr>
              <a:t>przyspieszenie wdrożenia </a:t>
            </a:r>
          </a:p>
          <a:p>
            <a:pPr algn="ctr"/>
            <a:r>
              <a:rPr lang="pl-PL" sz="2000" b="1">
                <a:solidFill>
                  <a:schemeClr val="bg1"/>
                </a:solidFill>
                <a:latin typeface="+mn-lt"/>
              </a:rPr>
              <a:t>(</a:t>
            </a:r>
            <a:r>
              <a:rPr lang="pl-PL" sz="2000" b="1" err="1">
                <a:solidFill>
                  <a:schemeClr val="bg1"/>
                </a:solidFill>
                <a:latin typeface="+mn-lt"/>
              </a:rPr>
              <a:t>time</a:t>
            </a:r>
            <a:r>
              <a:rPr lang="pl-PL" sz="2000" b="1">
                <a:solidFill>
                  <a:schemeClr val="bg1"/>
                </a:solidFill>
                <a:latin typeface="+mn-lt"/>
              </a:rPr>
              <a:t>-to-market)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38CA37C-049C-3115-DF96-510341C1E42A}"/>
              </a:ext>
            </a:extLst>
          </p:cNvPr>
          <p:cNvSpPr txBox="1"/>
          <p:nvPr/>
        </p:nvSpPr>
        <p:spPr>
          <a:xfrm>
            <a:off x="5109954" y="4073646"/>
            <a:ext cx="1881963" cy="691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latin typeface="+mn-lt"/>
              </a:rPr>
              <a:t>bezpieczeństwo danych i kontrola nad danymi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C619005-F45F-34D4-AF77-F9F144E2B4B3}"/>
              </a:ext>
            </a:extLst>
          </p:cNvPr>
          <p:cNvSpPr txBox="1"/>
          <p:nvPr/>
        </p:nvSpPr>
        <p:spPr>
          <a:xfrm>
            <a:off x="7609760" y="4073646"/>
            <a:ext cx="1683857" cy="691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latin typeface="+mn-lt"/>
              </a:rPr>
              <a:t>zgodność z regulacjami prawnymi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85C9D82-E3B1-9469-39B8-9A26265A2029}"/>
              </a:ext>
            </a:extLst>
          </p:cNvPr>
          <p:cNvSpPr txBox="1"/>
          <p:nvPr/>
        </p:nvSpPr>
        <p:spPr>
          <a:xfrm>
            <a:off x="9811721" y="4078379"/>
            <a:ext cx="1881963" cy="691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2000" b="1">
                <a:solidFill>
                  <a:schemeClr val="bg1"/>
                </a:solidFill>
                <a:latin typeface="+mn-lt"/>
              </a:rPr>
              <a:t>elastyczność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0ABF46CC-6F9F-F520-70C2-9397C06EE231}"/>
              </a:ext>
            </a:extLst>
          </p:cNvPr>
          <p:cNvSpPr txBox="1">
            <a:spLocks/>
          </p:cNvSpPr>
          <p:nvPr/>
        </p:nvSpPr>
        <p:spPr>
          <a:xfrm>
            <a:off x="2861066" y="421287"/>
            <a:ext cx="8820931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Beyond" charset="0"/>
                <a:ea typeface="Beyond" charset="0"/>
                <a:cs typeface="Beyond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pl-PL" sz="4000" b="1">
                <a:solidFill>
                  <a:schemeClr val="bg1"/>
                </a:solidFill>
                <a:latin typeface="Beyond"/>
              </a:rPr>
              <a:t>Wartość dodana Fabryki AI</a:t>
            </a:r>
            <a:endParaRPr lang="de-DE" sz="4000" b="1">
              <a:solidFill>
                <a:schemeClr val="bg1"/>
              </a:solidFill>
              <a:latin typeface="Beyond"/>
            </a:endParaRPr>
          </a:p>
        </p:txBody>
      </p:sp>
      <p:pic>
        <p:nvPicPr>
          <p:cNvPr id="13" name="Grafika 12" descr="Rakieta kontur">
            <a:extLst>
              <a:ext uri="{FF2B5EF4-FFF2-40B4-BE49-F238E27FC236}">
                <a16:creationId xmlns:a16="http://schemas.microsoft.com/office/drawing/2014/main" id="{B294CE08-F4D7-2333-9185-5E3FB1FCB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6638" y="1937761"/>
            <a:ext cx="1584317" cy="1584317"/>
          </a:xfrm>
          <a:prstGeom prst="rect">
            <a:avLst/>
          </a:prstGeom>
        </p:spPr>
      </p:pic>
      <p:pic>
        <p:nvPicPr>
          <p:cNvPr id="21" name="Grafika 20" descr="Zamek kontur">
            <a:extLst>
              <a:ext uri="{FF2B5EF4-FFF2-40B4-BE49-F238E27FC236}">
                <a16:creationId xmlns:a16="http://schemas.microsoft.com/office/drawing/2014/main" id="{A567AA60-2D0A-87CF-5649-0C0B3771A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3122" y="1697922"/>
            <a:ext cx="1824156" cy="1824156"/>
          </a:xfrm>
          <a:prstGeom prst="rect">
            <a:avLst/>
          </a:prstGeom>
        </p:spPr>
      </p:pic>
      <p:pic>
        <p:nvPicPr>
          <p:cNvPr id="23" name="Grafika 22" descr="Kontrakt kontur">
            <a:extLst>
              <a:ext uri="{FF2B5EF4-FFF2-40B4-BE49-F238E27FC236}">
                <a16:creationId xmlns:a16="http://schemas.microsoft.com/office/drawing/2014/main" id="{3F868653-1544-7FEE-F0A5-4E9A44757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19445" y="1899146"/>
            <a:ext cx="1584317" cy="1584317"/>
          </a:xfrm>
          <a:prstGeom prst="rect">
            <a:avLst/>
          </a:prstGeom>
        </p:spPr>
      </p:pic>
      <p:pic>
        <p:nvPicPr>
          <p:cNvPr id="25" name="Grafika 24" descr="Transfer kontur">
            <a:extLst>
              <a:ext uri="{FF2B5EF4-FFF2-40B4-BE49-F238E27FC236}">
                <a16:creationId xmlns:a16="http://schemas.microsoft.com/office/drawing/2014/main" id="{673F97E6-5FB3-B169-1C4D-1DACBE279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9845194" y="1943629"/>
            <a:ext cx="1584316" cy="1584316"/>
          </a:xfrm>
          <a:prstGeom prst="rect">
            <a:avLst/>
          </a:prstGeom>
        </p:spPr>
      </p:pic>
      <p:pic>
        <p:nvPicPr>
          <p:cNvPr id="29" name="Grafika 28" descr="Monety kontur">
            <a:extLst>
              <a:ext uri="{FF2B5EF4-FFF2-40B4-BE49-F238E27FC236}">
                <a16:creationId xmlns:a16="http://schemas.microsoft.com/office/drawing/2014/main" id="{3E21CEE5-0E55-EFCE-3467-F4C40C6088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1075" y="1897000"/>
            <a:ext cx="1714131" cy="1714131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7B11E758-AC42-0128-8057-303761CA12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98641" y="6284398"/>
            <a:ext cx="1188959" cy="2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401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eyond | Wzorzec 2024">
  <a:themeElements>
    <a:clrScheme name="Beyond">
      <a:dk1>
        <a:srgbClr val="000000"/>
      </a:dk1>
      <a:lt1>
        <a:srgbClr val="FFFFFF"/>
      </a:lt1>
      <a:dk2>
        <a:srgbClr val="898D8D"/>
      </a:dk2>
      <a:lt2>
        <a:srgbClr val="F1F1F1"/>
      </a:lt2>
      <a:accent1>
        <a:srgbClr val="009FDF"/>
      </a:accent1>
      <a:accent2>
        <a:srgbClr val="FF8F1C"/>
      </a:accent2>
      <a:accent3>
        <a:srgbClr val="003A70"/>
      </a:accent3>
      <a:accent4>
        <a:srgbClr val="FEDF2D"/>
      </a:accent4>
      <a:accent5>
        <a:srgbClr val="005587"/>
      </a:accent5>
      <a:accent6>
        <a:srgbClr val="6CC24A"/>
      </a:accent6>
      <a:hlink>
        <a:srgbClr val="23ADEF"/>
      </a:hlink>
      <a:folHlink>
        <a:srgbClr val="787C85"/>
      </a:folHlink>
    </a:clrScheme>
    <a:fontScheme name="Benutzerdefiniert 13">
      <a:majorFont>
        <a:latin typeface="Bey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1F1F1"/>
        </a:solidFill>
        <a:ln w="6350">
          <a:noFill/>
        </a:ln>
      </a:spPr>
      <a:bodyPr rtlCol="0" anchor="ctr"/>
      <a:lstStyle>
        <a:defPPr algn="ctr"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sq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>
      <a:srgbClr val="009FDF"/>
    </a:custClr>
    <a:custClr>
      <a:srgbClr val="005587"/>
    </a:custClr>
    <a:custClr>
      <a:srgbClr val="003A70"/>
    </a:custClr>
    <a:custClr>
      <a:srgbClr val="00843D"/>
    </a:custClr>
    <a:custClr>
      <a:srgbClr val="6CC24A"/>
    </a:custClr>
    <a:custClr>
      <a:srgbClr val="FEDF2D"/>
    </a:custClr>
    <a:custClr>
      <a:srgbClr val="FF8F1C"/>
    </a:custClr>
    <a:custClr>
      <a:srgbClr val="AB2328"/>
    </a:custClr>
    <a:custClr>
      <a:srgbClr val="702F8A"/>
    </a:custClr>
    <a:custClr>
      <a:srgbClr val="FFFFFF"/>
    </a:custClr>
    <a:custClr>
      <a:srgbClr val="888B8D"/>
    </a:custClr>
    <a:custClr>
      <a:srgbClr val="B1B3B3"/>
    </a:custClr>
    <a:custClr>
      <a:srgbClr val="DEDFE0"/>
    </a:custClr>
    <a:custClr>
      <a:srgbClr val="F1F1F1"/>
    </a:custClr>
  </a:custClrLst>
  <a:extLst>
    <a:ext uri="{05A4C25C-085E-4340-85A3-A5531E510DB2}">
      <thm15:themeFamily xmlns:thm15="http://schemas.microsoft.com/office/thememl/2012/main" name="Wzorzec_2024_V03.potx" id="{DCA0A1F0-5832-403C-8B0E-F6BFB85E7FCF}" vid="{2F6ECD98-DDF9-4D0B-A208-ECB76737D17D}"/>
    </a:ext>
  </a:extLst>
</a:theme>
</file>

<file path=ppt/theme/theme2.xml><?xml version="1.0" encoding="utf-8"?>
<a:theme xmlns:a="http://schemas.openxmlformats.org/drawingml/2006/main" name="Beyond | Wzorzec 2024">
  <a:themeElements>
    <a:clrScheme name="Beyond">
      <a:dk1>
        <a:srgbClr val="000000"/>
      </a:dk1>
      <a:lt1>
        <a:srgbClr val="FFFFFF"/>
      </a:lt1>
      <a:dk2>
        <a:srgbClr val="898D8D"/>
      </a:dk2>
      <a:lt2>
        <a:srgbClr val="F1F1F1"/>
      </a:lt2>
      <a:accent1>
        <a:srgbClr val="009FDF"/>
      </a:accent1>
      <a:accent2>
        <a:srgbClr val="FF8F1C"/>
      </a:accent2>
      <a:accent3>
        <a:srgbClr val="003A70"/>
      </a:accent3>
      <a:accent4>
        <a:srgbClr val="FEDF2D"/>
      </a:accent4>
      <a:accent5>
        <a:srgbClr val="005587"/>
      </a:accent5>
      <a:accent6>
        <a:srgbClr val="6CC24A"/>
      </a:accent6>
      <a:hlink>
        <a:srgbClr val="23ADEF"/>
      </a:hlink>
      <a:folHlink>
        <a:srgbClr val="787C85"/>
      </a:folHlink>
    </a:clrScheme>
    <a:fontScheme name="Benutzerdefiniert 13">
      <a:majorFont>
        <a:latin typeface="Bey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1F1F1"/>
        </a:solidFill>
        <a:ln w="6350">
          <a:noFill/>
        </a:ln>
      </a:spPr>
      <a:bodyPr rtlCol="0" anchor="ctr"/>
      <a:lstStyle>
        <a:defPPr algn="ctr"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sq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>
      <a:srgbClr val="009FDF"/>
    </a:custClr>
    <a:custClr>
      <a:srgbClr val="005587"/>
    </a:custClr>
    <a:custClr>
      <a:srgbClr val="003A70"/>
    </a:custClr>
    <a:custClr>
      <a:srgbClr val="00843D"/>
    </a:custClr>
    <a:custClr>
      <a:srgbClr val="6CC24A"/>
    </a:custClr>
    <a:custClr>
      <a:srgbClr val="FEDF2D"/>
    </a:custClr>
    <a:custClr>
      <a:srgbClr val="FF8F1C"/>
    </a:custClr>
    <a:custClr>
      <a:srgbClr val="AB2328"/>
    </a:custClr>
    <a:custClr>
      <a:srgbClr val="702F8A"/>
    </a:custClr>
    <a:custClr>
      <a:srgbClr val="FFFFFF"/>
    </a:custClr>
    <a:custClr>
      <a:srgbClr val="888B8D"/>
    </a:custClr>
    <a:custClr>
      <a:srgbClr val="B1B3B3"/>
    </a:custClr>
    <a:custClr>
      <a:srgbClr val="DEDFE0"/>
    </a:custClr>
    <a:custClr>
      <a:srgbClr val="F1F1F1"/>
    </a:custClr>
  </a:custClrLst>
  <a:extLst>
    <a:ext uri="{05A4C25C-085E-4340-85A3-A5531E510DB2}">
      <thm15:themeFamily xmlns:thm15="http://schemas.microsoft.com/office/thememl/2012/main" name="Wzorzec_2024_V03.potx" id="{DCA0A1F0-5832-403C-8B0E-F6BFB85E7FCF}" vid="{2F6ECD98-DDF9-4D0B-A208-ECB76737D17D}"/>
    </a:ext>
  </a:extLst>
</a:theme>
</file>

<file path=ppt/theme/theme3.xml><?xml version="1.0" encoding="utf-8"?>
<a:theme xmlns:a="http://schemas.openxmlformats.org/drawingml/2006/main" name="Beyond | Wzorzec 2024">
  <a:themeElements>
    <a:clrScheme name="Beyond">
      <a:dk1>
        <a:srgbClr val="000000"/>
      </a:dk1>
      <a:lt1>
        <a:srgbClr val="FFFFFF"/>
      </a:lt1>
      <a:dk2>
        <a:srgbClr val="898D8D"/>
      </a:dk2>
      <a:lt2>
        <a:srgbClr val="F1F1F1"/>
      </a:lt2>
      <a:accent1>
        <a:srgbClr val="009FDF"/>
      </a:accent1>
      <a:accent2>
        <a:srgbClr val="FF8F1C"/>
      </a:accent2>
      <a:accent3>
        <a:srgbClr val="003A70"/>
      </a:accent3>
      <a:accent4>
        <a:srgbClr val="FEDF2D"/>
      </a:accent4>
      <a:accent5>
        <a:srgbClr val="005587"/>
      </a:accent5>
      <a:accent6>
        <a:srgbClr val="6CC24A"/>
      </a:accent6>
      <a:hlink>
        <a:srgbClr val="23ADEF"/>
      </a:hlink>
      <a:folHlink>
        <a:srgbClr val="787C85"/>
      </a:folHlink>
    </a:clrScheme>
    <a:fontScheme name="Benutzerdefiniert 13">
      <a:majorFont>
        <a:latin typeface="Bey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1F1F1"/>
        </a:solidFill>
        <a:ln w="6350">
          <a:noFill/>
        </a:ln>
      </a:spPr>
      <a:bodyPr rtlCol="0" anchor="ctr"/>
      <a:lstStyle>
        <a:defPPr algn="ctr"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sq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>
      <a:srgbClr val="009FDF"/>
    </a:custClr>
    <a:custClr>
      <a:srgbClr val="005587"/>
    </a:custClr>
    <a:custClr>
      <a:srgbClr val="003A70"/>
    </a:custClr>
    <a:custClr>
      <a:srgbClr val="00843D"/>
    </a:custClr>
    <a:custClr>
      <a:srgbClr val="6CC24A"/>
    </a:custClr>
    <a:custClr>
      <a:srgbClr val="FEDF2D"/>
    </a:custClr>
    <a:custClr>
      <a:srgbClr val="FF8F1C"/>
    </a:custClr>
    <a:custClr>
      <a:srgbClr val="AB2328"/>
    </a:custClr>
    <a:custClr>
      <a:srgbClr val="702F8A"/>
    </a:custClr>
    <a:custClr>
      <a:srgbClr val="FFFFFF"/>
    </a:custClr>
    <a:custClr>
      <a:srgbClr val="888B8D"/>
    </a:custClr>
    <a:custClr>
      <a:srgbClr val="B1B3B3"/>
    </a:custClr>
    <a:custClr>
      <a:srgbClr val="DEDFE0"/>
    </a:custClr>
    <a:custClr>
      <a:srgbClr val="F1F1F1"/>
    </a:custClr>
  </a:custClrLst>
  <a:extLst>
    <a:ext uri="{05A4C25C-085E-4340-85A3-A5531E510DB2}">
      <thm15:themeFamily xmlns:thm15="http://schemas.microsoft.com/office/thememl/2012/main" name="Wzorzec_2024_V03.potx" id="{DCA0A1F0-5832-403C-8B0E-F6BFB85E7FCF}" vid="{2F6ECD98-DDF9-4D0B-A208-ECB76737D17D}"/>
    </a:ext>
  </a:extLst>
</a:theme>
</file>

<file path=ppt/theme/theme4.xml><?xml version="1.0" encoding="utf-8"?>
<a:theme xmlns:a="http://schemas.openxmlformats.org/drawingml/2006/main" name="Beyond | Wzorzec 2024">
  <a:themeElements>
    <a:clrScheme name="Beyond">
      <a:dk1>
        <a:srgbClr val="000000"/>
      </a:dk1>
      <a:lt1>
        <a:srgbClr val="FFFFFF"/>
      </a:lt1>
      <a:dk2>
        <a:srgbClr val="898D8D"/>
      </a:dk2>
      <a:lt2>
        <a:srgbClr val="F1F1F1"/>
      </a:lt2>
      <a:accent1>
        <a:srgbClr val="009FDF"/>
      </a:accent1>
      <a:accent2>
        <a:srgbClr val="FF8F1C"/>
      </a:accent2>
      <a:accent3>
        <a:srgbClr val="003A70"/>
      </a:accent3>
      <a:accent4>
        <a:srgbClr val="FEDF2D"/>
      </a:accent4>
      <a:accent5>
        <a:srgbClr val="005587"/>
      </a:accent5>
      <a:accent6>
        <a:srgbClr val="6CC24A"/>
      </a:accent6>
      <a:hlink>
        <a:srgbClr val="23ADEF"/>
      </a:hlink>
      <a:folHlink>
        <a:srgbClr val="787C85"/>
      </a:folHlink>
    </a:clrScheme>
    <a:fontScheme name="Benutzerdefiniert 13">
      <a:majorFont>
        <a:latin typeface="Bey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1F1F1"/>
        </a:solidFill>
        <a:ln w="6350">
          <a:noFill/>
        </a:ln>
      </a:spPr>
      <a:bodyPr rtlCol="0" anchor="ctr"/>
      <a:lstStyle>
        <a:defPPr algn="ctr"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sq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>
      <a:srgbClr val="009FDF"/>
    </a:custClr>
    <a:custClr>
      <a:srgbClr val="005587"/>
    </a:custClr>
    <a:custClr>
      <a:srgbClr val="003A70"/>
    </a:custClr>
    <a:custClr>
      <a:srgbClr val="00843D"/>
    </a:custClr>
    <a:custClr>
      <a:srgbClr val="6CC24A"/>
    </a:custClr>
    <a:custClr>
      <a:srgbClr val="FEDF2D"/>
    </a:custClr>
    <a:custClr>
      <a:srgbClr val="FF8F1C"/>
    </a:custClr>
    <a:custClr>
      <a:srgbClr val="AB2328"/>
    </a:custClr>
    <a:custClr>
      <a:srgbClr val="702F8A"/>
    </a:custClr>
    <a:custClr>
      <a:srgbClr val="FFFFFF"/>
    </a:custClr>
    <a:custClr>
      <a:srgbClr val="888B8D"/>
    </a:custClr>
    <a:custClr>
      <a:srgbClr val="B1B3B3"/>
    </a:custClr>
    <a:custClr>
      <a:srgbClr val="DEDFE0"/>
    </a:custClr>
    <a:custClr>
      <a:srgbClr val="F1F1F1"/>
    </a:custClr>
  </a:custClrLst>
  <a:extLst>
    <a:ext uri="{05A4C25C-085E-4340-85A3-A5531E510DB2}">
      <thm15:themeFamily xmlns:thm15="http://schemas.microsoft.com/office/thememl/2012/main" name="Wzorzec_2024_V03.potx" id="{DCA0A1F0-5832-403C-8B0E-F6BFB85E7FCF}" vid="{2F6ECD98-DDF9-4D0B-A208-ECB76737D17D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1827</Words>
  <Application>Microsoft Office PowerPoint</Application>
  <PresentationFormat>Panoramiczny</PresentationFormat>
  <Paragraphs>369</Paragraphs>
  <Slides>25</Slides>
  <Notes>13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8" baseType="lpstr">
      <vt:lpstr>Wingdings,Sans-Serif</vt:lpstr>
      <vt:lpstr>Wingdings</vt:lpstr>
      <vt:lpstr>Calibri Light</vt:lpstr>
      <vt:lpstr>Arial</vt:lpstr>
      <vt:lpstr>Times New Roman</vt:lpstr>
      <vt:lpstr>Beyond</vt:lpstr>
      <vt:lpstr>Calibri</vt:lpstr>
      <vt:lpstr>Beyond </vt:lpstr>
      <vt:lpstr>Beyond | Wzorzec 2024</vt:lpstr>
      <vt:lpstr>Beyond | Wzorzec 2024</vt:lpstr>
      <vt:lpstr>Beyond | Wzorzec 2024</vt:lpstr>
      <vt:lpstr>Beyond | Wzorzec 2024</vt:lpstr>
      <vt:lpstr>think-cell Folie</vt:lpstr>
      <vt:lpstr>Prezentacja programu PowerPoint</vt:lpstr>
      <vt:lpstr>Strategiczne wyzwania AI dla każdej instytucji i biznesu</vt:lpstr>
      <vt:lpstr>Prezentacja programu PowerPoint</vt:lpstr>
      <vt:lpstr>Synergia możliwości</vt:lpstr>
      <vt:lpstr>Prezentacja programu PowerPoint</vt:lpstr>
      <vt:lpstr>Prezentacja programu PowerPoint</vt:lpstr>
      <vt:lpstr>Ekosystem usług AI - Fabryka AI Beyond.pl vs Hyperscalerzy  </vt:lpstr>
      <vt:lpstr>Przyspieszamy Twój biznes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NVIDIA Run:ai – zarządzanie i optymalizacja infrastrukturą GPU</vt:lpstr>
      <vt:lpstr>Prezentacja programu PowerPoint</vt:lpstr>
      <vt:lpstr>NVIDIA AI Enterprise –platforma z gotowymi narzędziami usprawniającymi adopcję projektów AI</vt:lpstr>
      <vt:lpstr>Prezentacja programu PowerPoint</vt:lpstr>
      <vt:lpstr>Eksperci i kompetencje Beyond.pl - kompetencje AI</vt:lpstr>
      <vt:lpstr>Prezentacja programu PowerPoint</vt:lpstr>
      <vt:lpstr>Nieustannie inwestujemy w rozwój kompetencji naszych ekspertów IT​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Alicja Maras</cp:lastModifiedBy>
  <cp:revision>14</cp:revision>
  <dcterms:created xsi:type="dcterms:W3CDTF">2016-10-04T09:58:44Z</dcterms:created>
  <dcterms:modified xsi:type="dcterms:W3CDTF">2025-10-26T19:36:32Z</dcterms:modified>
</cp:coreProperties>
</file>