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embeddedFontLst>
    <p:embeddedFont>
      <p:font typeface="Red Hat Text Medium"/>
      <p:regular r:id="rId29"/>
      <p:bold r:id="rId30"/>
      <p:italic r:id="rId31"/>
      <p:boldItalic r:id="rId32"/>
    </p:embeddedFont>
    <p:embeddedFont>
      <p:font typeface="Inter"/>
      <p:regular r:id="rId33"/>
      <p:bold r:id="rId34"/>
      <p:italic r:id="rId35"/>
      <p:boldItalic r:id="rId36"/>
    </p:embeddedFont>
    <p:embeddedFont>
      <p:font typeface="Red Hat Display"/>
      <p:regular r:id="rId37"/>
      <p:bold r:id="rId38"/>
      <p:italic r:id="rId39"/>
      <p:boldItalic r:id="rId40"/>
    </p:embeddedFont>
    <p:embeddedFont>
      <p:font typeface="Overpass SemiBold"/>
      <p:regular r:id="rId41"/>
      <p:bold r:id="rId42"/>
      <p:italic r:id="rId43"/>
      <p:boldItalic r:id="rId44"/>
    </p:embeddedFont>
    <p:embeddedFont>
      <p:font typeface="Red Hat Text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edHatDisplay-boldItalic.fntdata"/><Relationship Id="rId20" Type="http://schemas.openxmlformats.org/officeDocument/2006/relationships/slide" Target="slides/slide15.xml"/><Relationship Id="rId42" Type="http://schemas.openxmlformats.org/officeDocument/2006/relationships/font" Target="fonts/OverpassSemiBold-bold.fntdata"/><Relationship Id="rId41" Type="http://schemas.openxmlformats.org/officeDocument/2006/relationships/font" Target="fonts/OverpassSemiBold-regular.fntdata"/><Relationship Id="rId22" Type="http://schemas.openxmlformats.org/officeDocument/2006/relationships/slide" Target="slides/slide17.xml"/><Relationship Id="rId44" Type="http://schemas.openxmlformats.org/officeDocument/2006/relationships/font" Target="fonts/OverpassSemiBold-boldItalic.fntdata"/><Relationship Id="rId21" Type="http://schemas.openxmlformats.org/officeDocument/2006/relationships/slide" Target="slides/slide16.xml"/><Relationship Id="rId43" Type="http://schemas.openxmlformats.org/officeDocument/2006/relationships/font" Target="fonts/OverpassSemiBold-italic.fntdata"/><Relationship Id="rId24" Type="http://schemas.openxmlformats.org/officeDocument/2006/relationships/slide" Target="slides/slide19.xml"/><Relationship Id="rId46" Type="http://schemas.openxmlformats.org/officeDocument/2006/relationships/font" Target="fonts/RedHatText-bold.fntdata"/><Relationship Id="rId23" Type="http://schemas.openxmlformats.org/officeDocument/2006/relationships/slide" Target="slides/slide18.xml"/><Relationship Id="rId45" Type="http://schemas.openxmlformats.org/officeDocument/2006/relationships/font" Target="fonts/RedHatTex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RedHatText-boldItalic.fntdata"/><Relationship Id="rId25" Type="http://schemas.openxmlformats.org/officeDocument/2006/relationships/slide" Target="slides/slide20.xml"/><Relationship Id="rId47" Type="http://schemas.openxmlformats.org/officeDocument/2006/relationships/font" Target="fonts/RedHatText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edHatTex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edHatTextMedium-italic.fntdata"/><Relationship Id="rId30" Type="http://schemas.openxmlformats.org/officeDocument/2006/relationships/font" Target="fonts/RedHatTextMedium-bold.fntdata"/><Relationship Id="rId11" Type="http://schemas.openxmlformats.org/officeDocument/2006/relationships/slide" Target="slides/slide6.xml"/><Relationship Id="rId33" Type="http://schemas.openxmlformats.org/officeDocument/2006/relationships/font" Target="fonts/Inter-regular.fntdata"/><Relationship Id="rId10" Type="http://schemas.openxmlformats.org/officeDocument/2006/relationships/slide" Target="slides/slide5.xml"/><Relationship Id="rId32" Type="http://schemas.openxmlformats.org/officeDocument/2006/relationships/font" Target="fonts/RedHatTextMedium-boldItalic.fntdata"/><Relationship Id="rId13" Type="http://schemas.openxmlformats.org/officeDocument/2006/relationships/slide" Target="slides/slide8.xml"/><Relationship Id="rId35" Type="http://schemas.openxmlformats.org/officeDocument/2006/relationships/font" Target="fonts/Inter-italic.fntdata"/><Relationship Id="rId12" Type="http://schemas.openxmlformats.org/officeDocument/2006/relationships/slide" Target="slides/slide7.xml"/><Relationship Id="rId34" Type="http://schemas.openxmlformats.org/officeDocument/2006/relationships/font" Target="fonts/Inter-bold.fntdata"/><Relationship Id="rId15" Type="http://schemas.openxmlformats.org/officeDocument/2006/relationships/slide" Target="slides/slide10.xml"/><Relationship Id="rId37" Type="http://schemas.openxmlformats.org/officeDocument/2006/relationships/font" Target="fonts/RedHatDisplay-regular.fntdata"/><Relationship Id="rId14" Type="http://schemas.openxmlformats.org/officeDocument/2006/relationships/slide" Target="slides/slide9.xml"/><Relationship Id="rId36" Type="http://schemas.openxmlformats.org/officeDocument/2006/relationships/font" Target="fonts/Inter-boldItalic.fntdata"/><Relationship Id="rId17" Type="http://schemas.openxmlformats.org/officeDocument/2006/relationships/slide" Target="slides/slide12.xml"/><Relationship Id="rId39" Type="http://schemas.openxmlformats.org/officeDocument/2006/relationships/font" Target="fonts/RedHatDisplay-italic.fntdata"/><Relationship Id="rId16" Type="http://schemas.openxmlformats.org/officeDocument/2006/relationships/slide" Target="slides/slide11.xml"/><Relationship Id="rId38" Type="http://schemas.openxmlformats.org/officeDocument/2006/relationships/font" Target="fonts/RedHatDisplay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9b6ecea991_0_1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39b6ecea991_0_1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Ephemeral infrastructure, but persistent data. Challenges of current in-place upgrade strategy, A/B clusters not always available with capacity constraints. DR concerns. ← to be updated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9b6ecea991_0_1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9b6ecea991_0_1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4175" lvl="0" marL="609600" rtl="0" algn="l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We manage OpenShift clusters as immutable infrastructure — they are designed to be easily created, destroyed, and replaced.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But our applications depend on stateful data that must be persistent, consistent, and protected at all costs.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The Core Challenge: How do we perform fast, safe lifecycle operations on our disposable "cattle" (the cluster) without endangering our precious "pets" (the data)?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9b6ecea991_0_15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9b6ecea991_0_1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4175" lvl="0" marL="609600" rtl="0" algn="l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We manage OpenShift clusters as immutable infrastructure — they are designed to be easily created, destroyed, and replaced.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But our applications depend on stateful data that must be persistent, consistent, and protected at all costs.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The Core Challenge: How do we perform fast, safe lifecycle operations on our disposable "cattle" (the cluster) without endangering our precious "pets" (the data)?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9b6ecea991_0_1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9b6ecea991_0_1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4175" lvl="0" marL="609600" rtl="0" algn="l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We manage OpenShift clusters as immutable infrastructure — they are designed to be easily created, destroyed, and replaced.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But our applications depend on stateful data that must be persistent, consistent, and protected at all costs.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The Core Challenge: How do we perform fast, safe lifecycle operations on our disposable "cattle" (the cluster) without endangering our precious "pets" (the data)?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9b6ecea991_0_1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9b6ecea991_0_1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4175" lvl="0" marL="609600" rtl="0" algn="l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We manage OpenShift clusters as immutable infrastructure — they are designed to be easily created, destroyed, and replaced.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But our applications depend on stateful data that must be persistent, consistent, and protected at all costs.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The Core Challenge: How do we perform fast, safe lifecycle operations on our disposable "cattle" (the cluster) without endangering our precious "pets" (the data)?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9b6ecea991_0_1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9b6ecea991_0_1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4175" lvl="0" marL="609600" rtl="0" algn="l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We manage OpenShift clusters as immutable infrastructure — they are designed to be easily created, destroyed, and replaced.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But our applications depend on stateful data that must be persistent, consistent, and protected at all costs.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The Core Challenge: How do we perform fast, safe lifecycle operations on our disposable "cattle" (the cluster) without endangering our precious "pets" (the data)?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9b6ecea991_0_1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9b6ecea991_0_1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4175" lvl="0" marL="609600" rtl="0" algn="l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We manage OpenShift clusters as immutable infrastructure — they are designed to be easily created, destroyed, and replaced.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But our applications depend on stateful data that must be persistent, consistent, and protected at all costs.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The Core Challenge: How do we perform fast, safe lifecycle operations on our disposable "cattle" (the cluster) without endangering our precious "pets" (the data)?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9b6ecea991_0_1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9b6ecea991_0_1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4175" lvl="0" marL="609600" rtl="0" algn="l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We manage OpenShift clusters as immutable infrastructure — they are designed to be easily created, destroyed, and replaced.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But our applications depend on stateful data that must be persistent, consistent, and protected at all costs.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The Core Challenge: How do we perform fast, safe lifecycle operations on our disposable "cattle" (the cluster) without endangering our precious "pets" (the data)?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9b6ecea991_0_1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9b6ecea991_0_1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4175" lvl="0" marL="609600" rtl="0" algn="l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We manage OpenShift clusters as immutable infrastructure — they are designed to be easily created, destroyed, and replaced.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But our applications depend on stateful data that must be persistent, consistent, and protected at all costs.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The Core Challenge: How do we perform fast, safe lifecycle operations on our disposable "cattle" (the cluster) without endangering our precious "pets" (the data)?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9b6ecea991_0_1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9b6ecea991_0_1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4175" lvl="0" marL="609600" rtl="0" algn="l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We manage OpenShift clusters as immutable infrastructure — they are designed to be easily created, destroyed, and replaced.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But our applications depend on stateful data that must be persistent, consistent, and protected at all costs.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The Core Challenge: How do we perform fast, safe lifecycle operations on our disposable "cattle" (the cluster) without endangering our precious "pets" (the data)?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9b6ecea991_0_1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9b6ecea991_0_1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9b6ecea991_0_14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9b6ecea991_0_1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9b6ecea991_0_17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9b6ecea991_0_1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4175" lvl="0" marL="609600" rtl="0" algn="l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Helper scripts to get you started and dump the PVC/PV state with dynamic annotations removed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9b6ecea991_0_17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9b6ecea991_0_17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4175" lvl="0" marL="609600" rtl="0" algn="l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We manage OpenShift clusters as immutable infrastructure — they are designed to be easily created, destroyed, and replaced.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But our applications depend on stateful data that must be persistent, consistent, and protected at all costs.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The Core Challenge: How do we perform fast, safe lifecycle operations on our disposable "cattle" (the cluster) without endangering our precious "pets" (the data)?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9b6ecea991_0_1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9b6ecea991_0_1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4175" lvl="0" marL="609600" rtl="0" algn="l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We manage OpenShift clusters as immutable infrastructure — they are designed to be easily created, destroyed, and replaced.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But our applications depend on stateful data that must be persistent, consistent, and protected at all costs.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The Core Challenge: How do we perform fast, safe lifecycle operations on our disposable "cattle" (the cluster) without endangering our precious "pets" (the data)?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9b6ecea991_0_1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9b6ecea991_0_1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9b6ecea991_0_1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9b6ecea991_0_1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9b6ecea991_0_1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9b6ecea991_0_1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9b6ecea991_0_1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9b6ecea991_0_1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4175" lvl="0" marL="609600" rtl="0" algn="l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We manage OpenShift clusters as immutable infrastructure — they are designed to be easily created, destroyed, and replaced.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But our applications depend on stateful data that must be persistent, consistent, and protected at all costs.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The Core Challenge: How do we perform fast, safe lifecycle operations on our disposable "cattle" (the cluster) without endangering our precious "pets" (the data)?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Secret management was already solved by Vault integration, but we still struggle with Data management especially for life cycle management scenarios.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9b6ecea991_0_1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9b6ecea991_0_1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4175" lvl="0" marL="609600" rtl="0" algn="l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Focus on challenges coming from in-place upgrade.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Time consuming operation and any blocking issue needs to be resolved by OCP administrators to progress the upgrade.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MCP updates cause VM reboots which for most application cause degradation. Site anyway needs to be isolated from live traffic during the upgrade.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No way back, if Application is impacted by a bug on OCP layer, there is no way to come back.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0" lvl="0" marL="609600" rtl="0" algn="l">
              <a:lnSpc>
                <a:spcPct val="142857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9b6ecea991_0_1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9b6ecea991_0_1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4175" lvl="0" marL="609600" rtl="0" algn="l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We manage OpenShift clusters as immutable infrastructure — they are designed to be easily created, destroyed, and replaced.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But our applications depend on stateful data that must be persistent, consistent, and protected at all costs.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The Core Challenge: How do we perform fast, safe lifecycle operations on our disposable "cattle" (the cluster) without endangering our precious "pets" (the data)?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9b6ecea991_0_1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9b6ecea991_0_1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4175" lvl="0" marL="609600" rtl="0" algn="l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Before we go details lets set the baseline of knowledge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384175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250"/>
              <a:buChar char="●"/>
            </a:pPr>
            <a:r>
              <a:rPr b="1" lang="en" sz="1250">
                <a:solidFill>
                  <a:srgbClr val="1A1C1E"/>
                </a:solidFill>
                <a:highlight>
                  <a:srgbClr val="FFFFFF"/>
                </a:highlight>
              </a:rPr>
              <a:t>CSI driver, Dynamic provisioning and static provisioning needs to be explained as critical components</a:t>
            </a:r>
            <a:endParaRPr b="1" sz="1250">
              <a:solidFill>
                <a:srgbClr val="1A1C1E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2.png"/><Relationship Id="rId4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4.png"/><Relationship Id="rId7" Type="http://schemas.openxmlformats.org/officeDocument/2006/relationships/image" Target="../media/image4.png"/><Relationship Id="rId8" Type="http://schemas.openxmlformats.org/officeDocument/2006/relationships/image" Target="../media/image1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4.png"/><Relationship Id="rId7" Type="http://schemas.openxmlformats.org/officeDocument/2006/relationships/image" Target="../media/image32.png"/><Relationship Id="rId8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976653" y="3729441"/>
            <a:ext cx="7533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" name="Google Shape;10;p2"/>
          <p:cNvSpPr txBox="1"/>
          <p:nvPr>
            <p:ph type="title"/>
          </p:nvPr>
        </p:nvSpPr>
        <p:spPr>
          <a:xfrm>
            <a:off x="976803" y="2572161"/>
            <a:ext cx="7533300" cy="979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/>
            </a:lvl2pPr>
            <a:lvl3pPr lvl="2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/>
            </a:lvl3pPr>
            <a:lvl4pPr lvl="3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/>
            </a:lvl4pPr>
            <a:lvl5pPr lvl="4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/>
            </a:lvl5pPr>
            <a:lvl6pPr lvl="5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/>
            </a:lvl6pPr>
            <a:lvl7pPr lvl="6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/>
            </a:lvl7pPr>
            <a:lvl8pPr lvl="7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/>
            </a:lvl8pPr>
            <a:lvl9pPr lvl="8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/>
            </a:lvl9pPr>
          </a:lstStyle>
          <a:p/>
        </p:txBody>
      </p:sp>
      <p:sp>
        <p:nvSpPr>
          <p:cNvPr id="11" name="Google Shape;11;p2"/>
          <p:cNvSpPr txBox="1"/>
          <p:nvPr>
            <p:ph idx="2" type="subTitle"/>
          </p:nvPr>
        </p:nvSpPr>
        <p:spPr>
          <a:xfrm>
            <a:off x="976653" y="4889316"/>
            <a:ext cx="20403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2" name="Google Shape;12;p2"/>
          <p:cNvSpPr txBox="1"/>
          <p:nvPr>
            <p:ph idx="3" type="subTitle"/>
          </p:nvPr>
        </p:nvSpPr>
        <p:spPr>
          <a:xfrm>
            <a:off x="3364778" y="4889316"/>
            <a:ext cx="20403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13" name="Google Shape;13;p2" title="rh-summit-connect-wordmark-2024-RGB_nodat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359" y="763600"/>
            <a:ext cx="1767576" cy="14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47680" y="6282225"/>
            <a:ext cx="366650" cy="2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- Dark">
  <p:cSld name="CUSTOM_2_1_1_1_1_1_1_1_1_1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1954" y="4197809"/>
            <a:ext cx="455950" cy="4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7304" y="4965884"/>
            <a:ext cx="455950" cy="4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7304" y="4197809"/>
            <a:ext cx="455950" cy="4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1954" y="4965884"/>
            <a:ext cx="455950" cy="455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/>
          <p:nvPr/>
        </p:nvSpPr>
        <p:spPr>
          <a:xfrm>
            <a:off x="1597975" y="4197800"/>
            <a:ext cx="35067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linkedin.com/company/red-hat</a:t>
            </a:r>
            <a:endParaRPr b="0" i="0" sz="1500" u="none" cap="none" strike="noStrike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73" name="Google Shape;73;p11"/>
          <p:cNvSpPr txBox="1"/>
          <p:nvPr/>
        </p:nvSpPr>
        <p:spPr>
          <a:xfrm>
            <a:off x="1597975" y="4965850"/>
            <a:ext cx="35067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youtube.com/user/RedHatVideos</a:t>
            </a:r>
            <a:endParaRPr b="0" i="0" sz="1500" u="none" cap="none" strike="noStrike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74" name="Google Shape;74;p11"/>
          <p:cNvSpPr txBox="1"/>
          <p:nvPr/>
        </p:nvSpPr>
        <p:spPr>
          <a:xfrm>
            <a:off x="5942625" y="4197750"/>
            <a:ext cx="35067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facebook.com/redhatinc</a:t>
            </a:r>
            <a:endParaRPr b="0" i="0" sz="1500" u="none" cap="none" strike="noStrike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75" name="Google Shape;75;p11"/>
          <p:cNvSpPr txBox="1"/>
          <p:nvPr/>
        </p:nvSpPr>
        <p:spPr>
          <a:xfrm>
            <a:off x="5942625" y="4965800"/>
            <a:ext cx="35067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twitter.com/RedHat</a:t>
            </a:r>
            <a:endParaRPr b="0" i="0" sz="1500" u="none" cap="none" strike="noStrike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76" name="Google Shape;76;p11"/>
          <p:cNvSpPr txBox="1"/>
          <p:nvPr/>
        </p:nvSpPr>
        <p:spPr>
          <a:xfrm>
            <a:off x="901292" y="2505150"/>
            <a:ext cx="4894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" sz="72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Thank you</a:t>
            </a:r>
            <a:endParaRPr b="0" i="0" sz="7200" u="none" cap="none" strike="noStrike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77" name="Google Shape;77;p11" title="rh-summit-connect-wordmark-2024-RGB-red-reverse_nodate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5359" y="763600"/>
            <a:ext cx="1767576" cy="14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347680" y="6282225"/>
            <a:ext cx="366650" cy="2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red">
  <p:cSld name="TITLE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" type="subTitle"/>
          </p:nvPr>
        </p:nvSpPr>
        <p:spPr>
          <a:xfrm>
            <a:off x="2083725" y="3521825"/>
            <a:ext cx="7533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type="title"/>
          </p:nvPr>
        </p:nvSpPr>
        <p:spPr>
          <a:xfrm>
            <a:off x="2083875" y="1743625"/>
            <a:ext cx="75333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700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700">
                <a:solidFill>
                  <a:schemeClr val="lt1"/>
                </a:solidFill>
              </a:defRPr>
            </a:lvl2pPr>
            <a:lvl3pPr lvl="2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700">
                <a:solidFill>
                  <a:schemeClr val="lt1"/>
                </a:solidFill>
              </a:defRPr>
            </a:lvl3pPr>
            <a:lvl4pPr lvl="3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700">
                <a:solidFill>
                  <a:schemeClr val="lt1"/>
                </a:solidFill>
              </a:defRPr>
            </a:lvl4pPr>
            <a:lvl5pPr lvl="4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700">
                <a:solidFill>
                  <a:schemeClr val="lt1"/>
                </a:solidFill>
              </a:defRPr>
            </a:lvl5pPr>
            <a:lvl6pPr lvl="5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700">
                <a:solidFill>
                  <a:schemeClr val="lt1"/>
                </a:solidFill>
              </a:defRPr>
            </a:lvl6pPr>
            <a:lvl7pPr lvl="6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700">
                <a:solidFill>
                  <a:schemeClr val="lt1"/>
                </a:solidFill>
              </a:defRPr>
            </a:lvl7pPr>
            <a:lvl8pPr lvl="7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700">
                <a:solidFill>
                  <a:schemeClr val="lt1"/>
                </a:solidFill>
              </a:defRPr>
            </a:lvl8pPr>
            <a:lvl9pPr lvl="8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7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2" type="subTitle"/>
          </p:nvPr>
        </p:nvSpPr>
        <p:spPr>
          <a:xfrm>
            <a:off x="2083725" y="4681700"/>
            <a:ext cx="20403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3" type="subTitle"/>
          </p:nvPr>
        </p:nvSpPr>
        <p:spPr>
          <a:xfrm>
            <a:off x="4471851" y="4681700"/>
            <a:ext cx="20403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4" name="Google Shape;8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06851" y="6203985"/>
            <a:ext cx="1580275" cy="3727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12"/>
          <p:cNvCxnSpPr/>
          <p:nvPr/>
        </p:nvCxnSpPr>
        <p:spPr>
          <a:xfrm rot="10800000">
            <a:off x="447767" y="6401100"/>
            <a:ext cx="0" cy="456900"/>
          </a:xfrm>
          <a:prstGeom prst="straightConnector1">
            <a:avLst/>
          </a:prstGeom>
          <a:noFill/>
          <a:ln cap="flat" cmpd="sng" w="12700">
            <a:solidFill>
              <a:srgbClr val="EE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1">
  <p:cSld name=" 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80" y="6313251"/>
            <a:ext cx="975607" cy="2280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3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12700">
            <a:solidFill>
              <a:srgbClr val="EE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" name="Google Shape;90;p13"/>
          <p:cNvCxnSpPr/>
          <p:nvPr/>
        </p:nvCxnSpPr>
        <p:spPr>
          <a:xfrm rot="10800000">
            <a:off x="447767" y="6401100"/>
            <a:ext cx="0" cy="456900"/>
          </a:xfrm>
          <a:prstGeom prst="straightConnector1">
            <a:avLst/>
          </a:prstGeom>
          <a:noFill/>
          <a:ln cap="flat" cmpd="sng" w="12700">
            <a:solidFill>
              <a:srgbClr val="EE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_3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976653" y="3729441"/>
            <a:ext cx="7533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976803" y="2572161"/>
            <a:ext cx="7533300" cy="979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>
                <a:solidFill>
                  <a:schemeClr val="lt1"/>
                </a:solidFill>
              </a:defRPr>
            </a:lvl2pPr>
            <a:lvl3pPr lvl="2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>
                <a:solidFill>
                  <a:schemeClr val="lt1"/>
                </a:solidFill>
              </a:defRPr>
            </a:lvl3pPr>
            <a:lvl4pPr lvl="3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>
                <a:solidFill>
                  <a:schemeClr val="lt1"/>
                </a:solidFill>
              </a:defRPr>
            </a:lvl4pPr>
            <a:lvl5pPr lvl="4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>
                <a:solidFill>
                  <a:schemeClr val="lt1"/>
                </a:solidFill>
              </a:defRPr>
            </a:lvl5pPr>
            <a:lvl6pPr lvl="5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>
                <a:solidFill>
                  <a:schemeClr val="lt1"/>
                </a:solidFill>
              </a:defRPr>
            </a:lvl6pPr>
            <a:lvl7pPr lvl="6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>
                <a:solidFill>
                  <a:schemeClr val="lt1"/>
                </a:solidFill>
              </a:defRPr>
            </a:lvl7pPr>
            <a:lvl8pPr lvl="7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>
                <a:solidFill>
                  <a:schemeClr val="lt1"/>
                </a:solidFill>
              </a:defRPr>
            </a:lvl8pPr>
            <a:lvl9pPr lvl="8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976653" y="4889316"/>
            <a:ext cx="20403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3" type="subTitle"/>
          </p:nvPr>
        </p:nvSpPr>
        <p:spPr>
          <a:xfrm>
            <a:off x="3364778" y="4889316"/>
            <a:ext cx="20403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0" name="Google Shape;20;p3" title="rh-summit-connect-wordmark-2024-RGB-red-reverse_nodat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359" y="763600"/>
            <a:ext cx="1767576" cy="14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47680" y="6282225"/>
            <a:ext cx="366650" cy="2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- Light #1">
  <p:cSld name="CUSTOM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3890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447775" y="1084561"/>
            <a:ext cx="6825000" cy="21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43890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47680" y="6282225"/>
            <a:ext cx="366650" cy="2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- Light #2">
  <p:cSld name="CUSTOM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3890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Text Medium"/>
              <a:buNone/>
              <a:defRPr sz="10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447775" y="1084561"/>
            <a:ext cx="6825000" cy="21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43890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47680" y="6282225"/>
            <a:ext cx="366650" cy="2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- Dark #1">
  <p:cSld name="CUSTOM_2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3890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447775" y="1084561"/>
            <a:ext cx="6825000" cy="21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43890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47680" y="6282225"/>
            <a:ext cx="366650" cy="2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- Dark #2">
  <p:cSld name="CUSTOM_2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3890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type="title"/>
          </p:nvPr>
        </p:nvSpPr>
        <p:spPr>
          <a:xfrm>
            <a:off x="447775" y="1084561"/>
            <a:ext cx="6825000" cy="21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43890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37" name="Google Shape;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47680" y="6282225"/>
            <a:ext cx="366650" cy="2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#1">
  <p:cSld name="CUSTOM_4_18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3890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cxnSp>
        <p:nvCxnSpPr>
          <p:cNvPr id="40" name="Google Shape;40;p8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" name="Google Shape;41;p8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8"/>
          <p:cNvSpPr txBox="1"/>
          <p:nvPr>
            <p:ph idx="2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9pPr>
          </a:lstStyle>
          <a:p/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47680" y="6282225"/>
            <a:ext cx="366650" cy="2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#2">
  <p:cSld name="CUSTOM_4_17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3890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885050" y="871750"/>
            <a:ext cx="104220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600"/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60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60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60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600"/>
            </a:lvl5pPr>
            <a:lvl6pPr lvl="5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600"/>
            </a:lvl6pPr>
            <a:lvl7pPr lvl="6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600"/>
            </a:lvl7pPr>
            <a:lvl8pPr lvl="7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600"/>
            </a:lvl8pPr>
            <a:lvl9pPr lvl="8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600"/>
            </a:lvl9pPr>
          </a:lstStyle>
          <a:p/>
        </p:txBody>
      </p:sp>
      <p:cxnSp>
        <p:nvCxnSpPr>
          <p:cNvPr id="48" name="Google Shape;48;p9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9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9"/>
          <p:cNvSpPr txBox="1"/>
          <p:nvPr>
            <p:ph idx="2" type="subTitle"/>
          </p:nvPr>
        </p:nvSpPr>
        <p:spPr>
          <a:xfrm>
            <a:off x="885125" y="1424950"/>
            <a:ext cx="104220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3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9pPr>
          </a:lstStyle>
          <a:p/>
        </p:txBody>
      </p:sp>
      <p:sp>
        <p:nvSpPr>
          <p:cNvPr id="53" name="Google Shape;53;p9"/>
          <p:cNvSpPr txBox="1"/>
          <p:nvPr>
            <p:ph idx="4" type="body"/>
          </p:nvPr>
        </p:nvSpPr>
        <p:spPr>
          <a:xfrm>
            <a:off x="2438400" y="2286000"/>
            <a:ext cx="73152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▸"/>
              <a:defRPr sz="1400"/>
            </a:lvl1pPr>
            <a:lvl2pPr indent="-304800" lvl="1" marL="9144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200"/>
              <a:buChar char="･"/>
              <a:defRPr sz="1200"/>
            </a:lvl2pPr>
            <a:lvl3pPr indent="-304800" lvl="2" marL="13716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200"/>
              <a:buChar char="･"/>
              <a:defRPr sz="1200"/>
            </a:lvl3pPr>
            <a:lvl4pPr indent="-304800" lvl="3" marL="18288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200"/>
              <a:buChar char="･"/>
              <a:defRPr sz="1200"/>
            </a:lvl4pPr>
            <a:lvl5pPr indent="-304800" lvl="4" marL="22860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200"/>
              <a:buChar char="･"/>
              <a:defRPr sz="1200"/>
            </a:lvl5pPr>
            <a:lvl6pPr indent="-304800" lvl="5" marL="27432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200"/>
              <a:buChar char="･"/>
              <a:defRPr sz="1200"/>
            </a:lvl6pPr>
            <a:lvl7pPr indent="-304800" lvl="6" marL="32004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200"/>
              <a:buChar char="･"/>
              <a:defRPr sz="1200"/>
            </a:lvl7pPr>
            <a:lvl8pPr indent="-304800" lvl="7" marL="36576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200"/>
              <a:buChar char="･"/>
              <a:defRPr sz="1200"/>
            </a:lvl8pPr>
            <a:lvl9pPr indent="-304800" lvl="8" marL="4114800" algn="l">
              <a:lnSpc>
                <a:spcPct val="140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･"/>
              <a:defRPr sz="1200"/>
            </a:lvl9pPr>
          </a:lstStyle>
          <a:p/>
        </p:txBody>
      </p:sp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47680" y="6282225"/>
            <a:ext cx="366650" cy="2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- Light">
  <p:cSld name="CUSTOM_2_1_1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1954" y="4197809"/>
            <a:ext cx="455950" cy="4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7304" y="4965884"/>
            <a:ext cx="455950" cy="4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7304" y="4197809"/>
            <a:ext cx="455950" cy="4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1954" y="4965884"/>
            <a:ext cx="455950" cy="4559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0"/>
          <p:cNvSpPr txBox="1"/>
          <p:nvPr/>
        </p:nvSpPr>
        <p:spPr>
          <a:xfrm>
            <a:off x="1597975" y="4197800"/>
            <a:ext cx="35067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linkedin.com/company/red-hat</a:t>
            </a:r>
            <a:endParaRPr b="0" i="0" sz="150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1597975" y="4965850"/>
            <a:ext cx="35067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youtube.com/user/RedHatVideos</a:t>
            </a:r>
            <a:endParaRPr b="0" i="0" sz="150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62" name="Google Shape;62;p10"/>
          <p:cNvSpPr txBox="1"/>
          <p:nvPr/>
        </p:nvSpPr>
        <p:spPr>
          <a:xfrm>
            <a:off x="5942625" y="4197750"/>
            <a:ext cx="35067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facebook.com/redhatinc</a:t>
            </a:r>
            <a:endParaRPr b="0" i="0" sz="150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63" name="Google Shape;63;p10"/>
          <p:cNvSpPr txBox="1"/>
          <p:nvPr/>
        </p:nvSpPr>
        <p:spPr>
          <a:xfrm>
            <a:off x="5942625" y="4965800"/>
            <a:ext cx="35067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twitter.com/RedHat</a:t>
            </a:r>
            <a:endParaRPr b="0" i="0" sz="150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64" name="Google Shape;64;p10"/>
          <p:cNvSpPr txBox="1"/>
          <p:nvPr/>
        </p:nvSpPr>
        <p:spPr>
          <a:xfrm>
            <a:off x="901292" y="2505150"/>
            <a:ext cx="4894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" sz="72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Thank you</a:t>
            </a:r>
            <a:endParaRPr b="0" i="0" sz="7200" u="none" cap="none" strike="noStrik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65" name="Google Shape;65;p10" title="rh-summit-connect-wordmark-2024-RGB_nodate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5359" y="763600"/>
            <a:ext cx="1767576" cy="14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347680" y="6282225"/>
            <a:ext cx="366650" cy="2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b="0" i="0" sz="34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b="0" i="0" sz="34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b="0" i="0" sz="34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b="0" i="0" sz="34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b="0" i="0" sz="34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b="0" i="0" sz="34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b="0" i="0" sz="34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b="0" i="0" sz="34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b="0" i="0" sz="34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▸"/>
              <a:defRPr b="0" i="0" sz="1600" u="none" cap="none" strike="noStrik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indent="-317500" lvl="1" marL="914400" marR="0" rtl="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･"/>
              <a:defRPr b="0" i="0" sz="1400" u="none" cap="none" strike="noStrik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indent="-317500" lvl="2" marL="1371600" marR="0" rtl="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･"/>
              <a:defRPr b="0" i="0" sz="1400" u="none" cap="none" strike="noStrik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indent="-317500" lvl="3" marL="1828800" marR="0" rtl="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･"/>
              <a:defRPr b="0" i="0" sz="1400" u="none" cap="none" strike="noStrik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indent="-317500" lvl="4" marL="2286000" marR="0" rtl="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･"/>
              <a:defRPr b="0" i="0" sz="1400" u="none" cap="none" strike="noStrik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indent="-317500" lvl="5" marL="2743200" marR="0" rtl="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･"/>
              <a:defRPr b="0" i="0" sz="1400" u="none" cap="none" strike="noStrik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indent="-317500" lvl="6" marL="3200400" marR="0" rtl="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･"/>
              <a:defRPr b="0" i="0" sz="1400" u="none" cap="none" strike="noStrik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indent="-317500" lvl="7" marL="3657600" marR="0" rtl="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･"/>
              <a:defRPr b="0" i="0" sz="1400" u="none" cap="none" strike="noStrik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indent="-317500" lvl="8" marL="4114800" marR="0" rtl="0" algn="l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400"/>
              <a:buFont typeface="Red Hat Text"/>
              <a:buChar char="･"/>
              <a:defRPr b="0" i="0" sz="1400" u="none" cap="none" strike="noStrik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44.png"/><Relationship Id="rId5" Type="http://schemas.openxmlformats.org/officeDocument/2006/relationships/image" Target="../media/image37.png"/><Relationship Id="rId6" Type="http://schemas.openxmlformats.org/officeDocument/2006/relationships/image" Target="../media/image41.png"/><Relationship Id="rId7" Type="http://schemas.openxmlformats.org/officeDocument/2006/relationships/image" Target="../media/image39.png"/><Relationship Id="rId8" Type="http://schemas.openxmlformats.org/officeDocument/2006/relationships/image" Target="../media/image4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44.png"/><Relationship Id="rId5" Type="http://schemas.openxmlformats.org/officeDocument/2006/relationships/image" Target="../media/image37.png"/><Relationship Id="rId6" Type="http://schemas.openxmlformats.org/officeDocument/2006/relationships/image" Target="../media/image39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42.png"/><Relationship Id="rId5" Type="http://schemas.openxmlformats.org/officeDocument/2006/relationships/image" Target="../media/image37.png"/><Relationship Id="rId6" Type="http://schemas.openxmlformats.org/officeDocument/2006/relationships/image" Target="../media/image39.png"/><Relationship Id="rId7" Type="http://schemas.openxmlformats.org/officeDocument/2006/relationships/image" Target="../media/image41.png"/><Relationship Id="rId8" Type="http://schemas.openxmlformats.org/officeDocument/2006/relationships/image" Target="../media/image46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4.png"/><Relationship Id="rId1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48.png"/><Relationship Id="rId5" Type="http://schemas.openxmlformats.org/officeDocument/2006/relationships/image" Target="../media/image37.png"/><Relationship Id="rId6" Type="http://schemas.openxmlformats.org/officeDocument/2006/relationships/image" Target="../media/image39.png"/><Relationship Id="rId7" Type="http://schemas.openxmlformats.org/officeDocument/2006/relationships/image" Target="../media/image41.png"/><Relationship Id="rId8" Type="http://schemas.openxmlformats.org/officeDocument/2006/relationships/image" Target="../media/image46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44.png"/><Relationship Id="rId1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48.png"/><Relationship Id="rId5" Type="http://schemas.openxmlformats.org/officeDocument/2006/relationships/image" Target="../media/image37.png"/><Relationship Id="rId6" Type="http://schemas.openxmlformats.org/officeDocument/2006/relationships/image" Target="../media/image39.png"/><Relationship Id="rId7" Type="http://schemas.openxmlformats.org/officeDocument/2006/relationships/image" Target="../media/image41.png"/><Relationship Id="rId8" Type="http://schemas.openxmlformats.org/officeDocument/2006/relationships/image" Target="../media/image46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4.png"/><Relationship Id="rId1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48.png"/><Relationship Id="rId5" Type="http://schemas.openxmlformats.org/officeDocument/2006/relationships/image" Target="../media/image37.png"/><Relationship Id="rId6" Type="http://schemas.openxmlformats.org/officeDocument/2006/relationships/image" Target="../media/image39.png"/><Relationship Id="rId7" Type="http://schemas.openxmlformats.org/officeDocument/2006/relationships/image" Target="../media/image41.png"/><Relationship Id="rId8" Type="http://schemas.openxmlformats.org/officeDocument/2006/relationships/image" Target="../media/image46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44.png"/><Relationship Id="rId1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48.png"/><Relationship Id="rId5" Type="http://schemas.openxmlformats.org/officeDocument/2006/relationships/image" Target="../media/image37.png"/><Relationship Id="rId6" Type="http://schemas.openxmlformats.org/officeDocument/2006/relationships/image" Target="../media/image39.png"/><Relationship Id="rId7" Type="http://schemas.openxmlformats.org/officeDocument/2006/relationships/image" Target="../media/image41.png"/><Relationship Id="rId8" Type="http://schemas.openxmlformats.org/officeDocument/2006/relationships/image" Target="../media/image4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linkedin.com/in/jacek-bartyzel-14b06943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github.com/jbartyze/rh-summit-reattachment-pattern" TargetMode="External"/><Relationship Id="rId4" Type="http://schemas.openxmlformats.org/officeDocument/2006/relationships/image" Target="../media/image4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github.com/openshift/installer/pull/9425#issuecomment-2652007506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9.png"/><Relationship Id="rId4" Type="http://schemas.openxmlformats.org/officeDocument/2006/relationships/hyperlink" Target="https://github.com/jbartyze/rh-summit-reattachment-pattern" TargetMode="External"/><Relationship Id="rId5" Type="http://schemas.openxmlformats.org/officeDocument/2006/relationships/hyperlink" Target="https://www.linkedin.com/in/jacek-bartyzel-14b06943/" TargetMode="External"/><Relationship Id="rId6" Type="http://schemas.openxmlformats.org/officeDocument/2006/relationships/image" Target="../media/image4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40.png"/><Relationship Id="rId5" Type="http://schemas.openxmlformats.org/officeDocument/2006/relationships/image" Target="../media/image38.png"/><Relationship Id="rId6" Type="http://schemas.openxmlformats.org/officeDocument/2006/relationships/image" Target="../media/image28.png"/><Relationship Id="rId7" Type="http://schemas.openxmlformats.org/officeDocument/2006/relationships/image" Target="../media/image27.png"/><Relationship Id="rId8" Type="http://schemas.openxmlformats.org/officeDocument/2006/relationships/image" Target="../media/image4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Relationship Id="rId4" Type="http://schemas.openxmlformats.org/officeDocument/2006/relationships/image" Target="../media/image31.png"/><Relationship Id="rId5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931375" y="2323150"/>
            <a:ext cx="10586400" cy="2724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/>
              <a:t>Efemeryczna infrastruktura, trwałe dane</a:t>
            </a:r>
            <a:endParaRPr sz="4000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11"/>
              <a:t>Wzorzec ponownego podłączania (Reattachment) dla niezawodnego DR w OpenShift</a:t>
            </a:r>
            <a:endParaRPr sz="2011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3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96" name="Google Shape;96;p14"/>
          <p:cNvSpPr txBox="1"/>
          <p:nvPr>
            <p:ph idx="1" type="subTitle"/>
          </p:nvPr>
        </p:nvSpPr>
        <p:spPr>
          <a:xfrm>
            <a:off x="931378" y="4827166"/>
            <a:ext cx="7533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600">
                <a:latin typeface="Red Hat Display"/>
                <a:ea typeface="Red Hat Display"/>
                <a:cs typeface="Red Hat Display"/>
                <a:sym typeface="Red Hat Display"/>
              </a:rPr>
              <a:t>28.10.2025</a:t>
            </a:r>
            <a:endParaRPr sz="16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600">
                <a:latin typeface="Red Hat Display"/>
                <a:ea typeface="Red Hat Display"/>
                <a:cs typeface="Red Hat Display"/>
                <a:sym typeface="Red Hat Display"/>
              </a:rPr>
              <a:t>Jacek Bartyzel - DevOps Architect, Infrastructure Consultant</a:t>
            </a:r>
            <a:endParaRPr sz="16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600">
                <a:latin typeface="Red Hat Display"/>
                <a:ea typeface="Red Hat Display"/>
                <a:cs typeface="Red Hat Display"/>
                <a:sym typeface="Red Hat Display"/>
              </a:rPr>
              <a:t>Cloudware</a:t>
            </a:r>
            <a:endParaRPr sz="16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/>
        </p:nvSpPr>
        <p:spPr>
          <a:xfrm>
            <a:off x="523967" y="517967"/>
            <a:ext cx="104217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Red Hat Display"/>
                <a:ea typeface="Red Hat Display"/>
                <a:cs typeface="Red Hat Display"/>
                <a:sym typeface="Red Hat Display"/>
              </a:rPr>
              <a:t>“</a:t>
            </a:r>
            <a:r>
              <a:rPr lang="en" sz="4700">
                <a:latin typeface="Red Hat Display"/>
                <a:ea typeface="Red Hat Display"/>
                <a:cs typeface="Red Hat Display"/>
                <a:sym typeface="Red Hat Display"/>
              </a:rPr>
              <a:t>The Reattachment Pattern”</a:t>
            </a:r>
            <a:endParaRPr sz="47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-1896275" y="-8"/>
            <a:ext cx="6826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Red Hat Display"/>
                <a:ea typeface="Red Hat Display"/>
                <a:cs typeface="Red Hat Display"/>
                <a:sym typeface="Red Hat Display"/>
              </a:rPr>
              <a:t>Rozwiązanie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800525" y="1444200"/>
            <a:ext cx="11283300" cy="4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Przykładowy proces aktualizacji lub odbudowy DR z ponownym podłączeniem danych (platforma vSphere).</a:t>
            </a:r>
            <a:endParaRPr b="1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93700" lvl="0" marL="609600" marR="0" rtl="0" algn="l">
              <a:lnSpc>
                <a:spcPct val="142857"/>
              </a:lnSpc>
              <a:spcBef>
                <a:spcPts val="1500"/>
              </a:spcBef>
              <a:spcAft>
                <a:spcPts val="0"/>
              </a:spcAft>
              <a:buClr>
                <a:srgbClr val="1A1C1E"/>
              </a:buClr>
              <a:buSzPts val="1400"/>
              <a:buFont typeface="Inter"/>
              <a:buChar char="●"/>
            </a:pPr>
            <a:r>
              <a:rPr b="1"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Wygaszenie aplikacji biznesowych</a:t>
            </a:r>
            <a:endParaRPr b="1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93700" lvl="1" marL="121920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Font typeface="Inter"/>
              <a:buChar char="○"/>
            </a:pPr>
            <a:r>
              <a:rPr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Wygaszenie aplikacji stanowej w celu zapewnienia spójności danych i zwolnienia blokady na wolumenie.</a:t>
            </a:r>
            <a:endParaRPr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93700" lvl="2" marL="182880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Font typeface="Inter"/>
              <a:buChar char="■"/>
            </a:pPr>
            <a:r>
              <a:rPr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Weryfikacja obiektów VolumeAttachment w celu potwierdzenia, że wolumen został prawidłowo odłączony.</a:t>
            </a:r>
            <a:endParaRPr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93700" lvl="1" marL="121920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Font typeface="Inter"/>
              <a:buChar char="○"/>
            </a:pPr>
            <a:r>
              <a:rPr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Eksport definicji PersistentVolume (PV) i PersistentVolumeClaim (PVC) do manifestów YAML, oczyszczonych z dynamicznych adnotacji i pól.</a:t>
            </a:r>
            <a:endParaRPr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93700" lvl="0" marL="60960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Font typeface="Inter"/>
              <a:buChar char="●"/>
            </a:pPr>
            <a:r>
              <a:rPr b="1"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Wycofanie starego klastra OCP</a:t>
            </a:r>
            <a:endParaRPr b="1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93700" lvl="1" marL="121920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Font typeface="Inter"/>
              <a:buChar char="○"/>
            </a:pPr>
            <a:r>
              <a:rPr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Wyłączenie lub usunięcie starego klastra OpenShift bez usuwania wolumenów danych.</a:t>
            </a:r>
            <a:endParaRPr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93700" lvl="2" marL="182880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Font typeface="Inter"/>
              <a:buChar char="■"/>
            </a:pPr>
            <a:r>
              <a:rPr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W środowisku vSphere warto pozostawić wyłączone maszyny wirtualne (VM) warstwy control-plane i infra, aby umożliwić szybki powrót (fallback) w razie potrzeby do poprzedniej wersji.</a:t>
            </a:r>
            <a:endParaRPr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93700" lvl="1" marL="121920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Font typeface="Inter"/>
              <a:buChar char="○"/>
            </a:pPr>
            <a:r>
              <a:rPr b="1"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Co najważniejsze, bazowy wolumen dyskowy (VMDK/FCD/CNS) na datastore vSphere pozostaje nienaruszony.</a:t>
            </a:r>
            <a:endParaRPr b="1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93700" lvl="0" marL="60960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Font typeface="Inter"/>
              <a:buChar char="●"/>
            </a:pPr>
            <a:r>
              <a:rPr b="1"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Uruchomienie nowego klastra OCP</a:t>
            </a:r>
            <a:endParaRPr b="1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93700" lvl="1" marL="121920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Font typeface="Inter"/>
              <a:buChar char="○"/>
            </a:pPr>
            <a:r>
              <a:rPr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Zbudowanie nowego, "czystego" klastra OpenShift (np. w nowszej wersji).</a:t>
            </a:r>
            <a:endParaRPr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93700" lvl="1" marL="121920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Font typeface="Inter"/>
              <a:buChar char="○"/>
            </a:pPr>
            <a:r>
              <a:rPr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Upewnienie się, że nowy klaster ma dostęp do tego samego datastore vSphere, na którym znajdują się dane.</a:t>
            </a:r>
            <a:endParaRPr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609600" marR="0" rtl="0" algn="l">
              <a:lnSpc>
                <a:spcPct val="142857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b="1" sz="14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4" name="Google Shape;184;p23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/>
        </p:nvSpPr>
        <p:spPr>
          <a:xfrm>
            <a:off x="523967" y="517967"/>
            <a:ext cx="104217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7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“The Reattachment Pattern”</a:t>
            </a:r>
            <a:endParaRPr sz="47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800533" y="1444200"/>
            <a:ext cx="10421700" cy="43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Przykładowy proces aktualizacji lub odbudowy DR z ponownym podłączeniem danych (platforma vSphere).</a:t>
            </a:r>
            <a:endParaRPr b="1" sz="14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93700" lvl="0" marL="609600" marR="0" rtl="0" algn="l">
              <a:lnSpc>
                <a:spcPct val="142857"/>
              </a:lnSpc>
              <a:spcBef>
                <a:spcPts val="1500"/>
              </a:spcBef>
              <a:spcAft>
                <a:spcPts val="0"/>
              </a:spcAft>
              <a:buClr>
                <a:srgbClr val="1A1C1E"/>
              </a:buClr>
              <a:buSzPts val="1400"/>
              <a:buFont typeface="Inter"/>
              <a:buChar char="●"/>
            </a:pPr>
            <a:r>
              <a:rPr b="1"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Ponowne Podłączenie (Reattach)</a:t>
            </a:r>
            <a:endParaRPr b="1" sz="14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93700" lvl="1" marL="121920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Font typeface="Inter"/>
              <a:buChar char="○"/>
            </a:pPr>
            <a:r>
              <a:rPr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W nowym klastrze zaaplikuj(</a:t>
            </a:r>
            <a:r>
              <a:rPr b="1"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oc apply -f</a:t>
            </a:r>
            <a:r>
              <a:rPr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) manifesty w określonej kolejności:</a:t>
            </a:r>
            <a:endParaRPr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93700" lvl="2" marL="182880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Font typeface="Inter"/>
              <a:buChar char="■"/>
            </a:pPr>
            <a:r>
              <a:rPr b="1"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Namespace</a:t>
            </a: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.</a:t>
            </a:r>
            <a:endParaRPr sz="14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93700" lvl="2" marL="182880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Font typeface="Inter"/>
              <a:buChar char="■"/>
            </a:pPr>
            <a:r>
              <a:rPr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Przygotowany, statyczny </a:t>
            </a:r>
            <a:r>
              <a:rPr b="1"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PersistentVolume (PV).</a:t>
            </a:r>
            <a:endParaRPr b="1" sz="14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93700" lvl="2" marL="182880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Font typeface="Inter"/>
              <a:buChar char="■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The PersistentVolumeClaim (PVC), which will now bind to your static PV.</a:t>
            </a:r>
            <a:endParaRPr sz="14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93700" lvl="0" marL="60960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Font typeface="Inter"/>
              <a:buChar char="●"/>
            </a:pPr>
            <a:r>
              <a:rPr b="1"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Ponowne Wdrożenie (Redeploy)</a:t>
            </a:r>
            <a:endParaRPr b="1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93700" lvl="1" marL="121920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Font typeface="Inter"/>
              <a:buChar char="○"/>
            </a:pPr>
            <a:r>
              <a:rPr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Wdróż i uruchom swoją aplikację.</a:t>
            </a:r>
            <a:endParaRPr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93700" lvl="1" marL="121920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Font typeface="Inter"/>
              <a:buChar char="○"/>
            </a:pPr>
            <a:r>
              <a:rPr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OpenShift podłączy istniejący wolumen do nowego poda, zapewniając natychmiastowy dostęp do oryginalnych danych.</a:t>
            </a:r>
            <a:endParaRPr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8909358" y="2017508"/>
            <a:ext cx="1845600" cy="829500"/>
          </a:xfrm>
          <a:prstGeom prst="wedgeEllipseCallout">
            <a:avLst>
              <a:gd fmla="val -153323" name="adj1"/>
              <a:gd fmla="val 72491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PV Status: Available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9741183" y="3115317"/>
            <a:ext cx="1983900" cy="965100"/>
          </a:xfrm>
          <a:prstGeom prst="wedgeEllipseCallout">
            <a:avLst>
              <a:gd fmla="val -91646" name="adj1"/>
              <a:gd fmla="val -13910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PVC Status: Bound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7270077" y="4717525"/>
            <a:ext cx="2471100" cy="965100"/>
          </a:xfrm>
          <a:prstGeom prst="wedgeEllipseCallout">
            <a:avLst>
              <a:gd fmla="val -77676" name="adj1"/>
              <a:gd fmla="val -70517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VMDK podłączony do VM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94" name="Google Shape;194;p24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" name="Google Shape;195;p24"/>
          <p:cNvSpPr txBox="1"/>
          <p:nvPr/>
        </p:nvSpPr>
        <p:spPr>
          <a:xfrm>
            <a:off x="-1896275" y="-8"/>
            <a:ext cx="6826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Red Hat Display"/>
                <a:ea typeface="Red Hat Display"/>
                <a:cs typeface="Red Hat Display"/>
                <a:sym typeface="Red Hat Display"/>
              </a:rPr>
              <a:t>Rozwiązanie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/>
          <p:nvPr/>
        </p:nvSpPr>
        <p:spPr>
          <a:xfrm>
            <a:off x="573667" y="2853433"/>
            <a:ext cx="3048000" cy="17643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523967" y="517967"/>
            <a:ext cx="104217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7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“The Reattachment Pattern”</a:t>
            </a:r>
            <a:endParaRPr sz="47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675267" y="1401867"/>
            <a:ext cx="105132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"A co, jeśli moglibyśmy oddzielić cykl życia klastra od cyklu życia danych?"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59" y="2103641"/>
            <a:ext cx="656633" cy="65665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/>
        </p:nvSpPr>
        <p:spPr>
          <a:xfrm>
            <a:off x="1047767" y="2972300"/>
            <a:ext cx="2420700" cy="1542900"/>
          </a:xfrm>
          <a:prstGeom prst="rect">
            <a:avLst/>
          </a:prstGeom>
          <a:solidFill>
            <a:srgbClr val="EE0000">
              <a:alpha val="46670"/>
            </a:srgbClr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Namespace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6400" y="3566840"/>
            <a:ext cx="621234" cy="6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6467" y="3532290"/>
            <a:ext cx="621234" cy="60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2033" y="3566832"/>
            <a:ext cx="656635" cy="64123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/>
          <p:nvPr/>
        </p:nvSpPr>
        <p:spPr>
          <a:xfrm>
            <a:off x="977267" y="2315500"/>
            <a:ext cx="22407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Klaster 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A - 4.16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59600" y="5576367"/>
            <a:ext cx="1791300" cy="75586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/>
          <p:nvPr/>
        </p:nvSpPr>
        <p:spPr>
          <a:xfrm rot="2085648">
            <a:off x="3593712" y="4219328"/>
            <a:ext cx="1358060" cy="48542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ed Hat Display"/>
                <a:ea typeface="Red Hat Display"/>
                <a:cs typeface="Red Hat Display"/>
                <a:sym typeface="Red Hat Display"/>
              </a:rPr>
              <a:t>podłączony</a:t>
            </a:r>
            <a:endParaRPr sz="13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11" name="Google Shape;211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96300" y="4175200"/>
            <a:ext cx="1182902" cy="118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01700" y="5358100"/>
            <a:ext cx="1372099" cy="1372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25"/>
          <p:cNvSpPr txBox="1"/>
          <p:nvPr/>
        </p:nvSpPr>
        <p:spPr>
          <a:xfrm>
            <a:off x="-1896275" y="-8"/>
            <a:ext cx="6826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Red Hat Display"/>
                <a:ea typeface="Red Hat Display"/>
                <a:cs typeface="Red Hat Display"/>
                <a:sym typeface="Red Hat Display"/>
              </a:rPr>
              <a:t>Rozwiązanie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/>
          <p:nvPr/>
        </p:nvSpPr>
        <p:spPr>
          <a:xfrm>
            <a:off x="573667" y="2853433"/>
            <a:ext cx="3048000" cy="17643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523967" y="517967"/>
            <a:ext cx="104217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7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“The Reattachment Pattern”</a:t>
            </a:r>
            <a:endParaRPr sz="47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675267" y="1401867"/>
            <a:ext cx="105132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"A co, jeśli moglibyśmy oddzielić cykl życia klastra od cyklu życia danych?"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22" name="Google Shape;2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59" y="2103641"/>
            <a:ext cx="656633" cy="65665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/>
          <p:nvPr/>
        </p:nvSpPr>
        <p:spPr>
          <a:xfrm>
            <a:off x="1047767" y="2972300"/>
            <a:ext cx="2420700" cy="1542900"/>
          </a:xfrm>
          <a:prstGeom prst="rect">
            <a:avLst/>
          </a:prstGeom>
          <a:solidFill>
            <a:srgbClr val="EE0000">
              <a:alpha val="46670"/>
            </a:srgbClr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Namespace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24" name="Google Shape;22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6400" y="3566840"/>
            <a:ext cx="621234" cy="6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6467" y="3532290"/>
            <a:ext cx="621234" cy="60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9600" y="5576367"/>
            <a:ext cx="1791300" cy="75586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/>
          <p:nvPr/>
        </p:nvSpPr>
        <p:spPr>
          <a:xfrm rot="2085648">
            <a:off x="3593712" y="4219328"/>
            <a:ext cx="1358060" cy="48542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podłączony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28" name="Google Shape;228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52033" y="3566832"/>
            <a:ext cx="656635" cy="64123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6"/>
          <p:cNvSpPr txBox="1"/>
          <p:nvPr/>
        </p:nvSpPr>
        <p:spPr>
          <a:xfrm>
            <a:off x="977267" y="2315500"/>
            <a:ext cx="22407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Klaster 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A - 4.16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30" name="Google Shape;230;p26"/>
          <p:cNvSpPr/>
          <p:nvPr/>
        </p:nvSpPr>
        <p:spPr>
          <a:xfrm>
            <a:off x="1234750" y="3429233"/>
            <a:ext cx="491100" cy="812700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31" name="Google Shape;231;p26"/>
          <p:cNvSpPr/>
          <p:nvPr/>
        </p:nvSpPr>
        <p:spPr>
          <a:xfrm>
            <a:off x="4027133" y="4055733"/>
            <a:ext cx="491100" cy="812700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32" name="Google Shape;232;p26"/>
          <p:cNvSpPr/>
          <p:nvPr/>
        </p:nvSpPr>
        <p:spPr>
          <a:xfrm>
            <a:off x="836100" y="4801100"/>
            <a:ext cx="2158800" cy="1303200"/>
          </a:xfrm>
          <a:prstGeom prst="wedgeEllipseCallout">
            <a:avLst>
              <a:gd fmla="val -9996" name="adj1"/>
              <a:gd fmla="val -88981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Aplikacja wygaszona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33" name="Google Shape;233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96300" y="4175200"/>
            <a:ext cx="1182902" cy="118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01700" y="5358100"/>
            <a:ext cx="1372099" cy="13720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6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26"/>
          <p:cNvSpPr txBox="1"/>
          <p:nvPr/>
        </p:nvSpPr>
        <p:spPr>
          <a:xfrm>
            <a:off x="-1896275" y="-8"/>
            <a:ext cx="6826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Red Hat Display"/>
                <a:ea typeface="Red Hat Display"/>
                <a:cs typeface="Red Hat Display"/>
                <a:sym typeface="Red Hat Display"/>
              </a:rPr>
              <a:t>Rozwiązanie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/>
          <p:nvPr/>
        </p:nvSpPr>
        <p:spPr>
          <a:xfrm>
            <a:off x="573667" y="2853433"/>
            <a:ext cx="3048000" cy="17643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42" name="Google Shape;242;p27"/>
          <p:cNvSpPr txBox="1"/>
          <p:nvPr/>
        </p:nvSpPr>
        <p:spPr>
          <a:xfrm>
            <a:off x="523967" y="517967"/>
            <a:ext cx="104217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7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“The Reattachment Pattern”</a:t>
            </a:r>
            <a:endParaRPr sz="47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43" name="Google Shape;243;p27"/>
          <p:cNvSpPr txBox="1"/>
          <p:nvPr/>
        </p:nvSpPr>
        <p:spPr>
          <a:xfrm>
            <a:off x="675267" y="1401867"/>
            <a:ext cx="105132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"A co, jeśli moglibyśmy oddzielić cykl życia klastra od cyklu życia danych?"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44" name="Google Shape;2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59" y="2103641"/>
            <a:ext cx="656633" cy="65665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7"/>
          <p:cNvSpPr/>
          <p:nvPr/>
        </p:nvSpPr>
        <p:spPr>
          <a:xfrm>
            <a:off x="1047767" y="2972300"/>
            <a:ext cx="2420700" cy="1542900"/>
          </a:xfrm>
          <a:prstGeom prst="rect">
            <a:avLst/>
          </a:prstGeom>
          <a:solidFill>
            <a:srgbClr val="EE0000">
              <a:alpha val="46670"/>
            </a:srgbClr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Namespace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46" name="Google Shape;24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6400" y="3566840"/>
            <a:ext cx="621234" cy="6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6467" y="3532290"/>
            <a:ext cx="621234" cy="60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9600" y="5576367"/>
            <a:ext cx="1791300" cy="75586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7"/>
          <p:cNvSpPr/>
          <p:nvPr/>
        </p:nvSpPr>
        <p:spPr>
          <a:xfrm rot="2085648">
            <a:off x="3593712" y="4219328"/>
            <a:ext cx="1358060" cy="48542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podłączony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50" name="Google Shape;250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52033" y="3566832"/>
            <a:ext cx="656635" cy="64123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7"/>
          <p:cNvSpPr txBox="1"/>
          <p:nvPr/>
        </p:nvSpPr>
        <p:spPr>
          <a:xfrm>
            <a:off x="977267" y="2315500"/>
            <a:ext cx="22407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Klaster 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A - 4.16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1234750" y="3429233"/>
            <a:ext cx="491100" cy="812700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4027133" y="4055733"/>
            <a:ext cx="491100" cy="812700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836100" y="4801100"/>
            <a:ext cx="2240700" cy="1542900"/>
          </a:xfrm>
          <a:prstGeom prst="wedgeEllipseCallout">
            <a:avLst>
              <a:gd fmla="val 31968" name="adj1"/>
              <a:gd fmla="val -81834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Kopia zapasowa YAML NS/PVC/PV do S3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55" name="Google Shape;255;p27"/>
          <p:cNvSpPr/>
          <p:nvPr/>
        </p:nvSpPr>
        <p:spPr>
          <a:xfrm rot="-1896251">
            <a:off x="3648171" y="3008603"/>
            <a:ext cx="1357891" cy="48566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Kopia YAML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56" name="Google Shape;256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08547" y="2207167"/>
            <a:ext cx="1067599" cy="106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94683" y="4144933"/>
            <a:ext cx="1182902" cy="118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00083" y="5327833"/>
            <a:ext cx="1372099" cy="13720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7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27"/>
          <p:cNvSpPr txBox="1"/>
          <p:nvPr/>
        </p:nvSpPr>
        <p:spPr>
          <a:xfrm>
            <a:off x="-1896275" y="-8"/>
            <a:ext cx="6826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Red Hat Display"/>
                <a:ea typeface="Red Hat Display"/>
                <a:cs typeface="Red Hat Display"/>
                <a:sym typeface="Red Hat Display"/>
              </a:rPr>
              <a:t>Rozwiązanie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"/>
          <p:cNvSpPr/>
          <p:nvPr/>
        </p:nvSpPr>
        <p:spPr>
          <a:xfrm>
            <a:off x="573667" y="2853433"/>
            <a:ext cx="3048000" cy="17643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66" name="Google Shape;266;p28"/>
          <p:cNvSpPr txBox="1"/>
          <p:nvPr/>
        </p:nvSpPr>
        <p:spPr>
          <a:xfrm>
            <a:off x="523967" y="517967"/>
            <a:ext cx="104217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7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“The Reattachment Pattern”</a:t>
            </a:r>
            <a:endParaRPr sz="47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67" name="Google Shape;267;p28"/>
          <p:cNvSpPr txBox="1"/>
          <p:nvPr/>
        </p:nvSpPr>
        <p:spPr>
          <a:xfrm>
            <a:off x="675267" y="1401867"/>
            <a:ext cx="105132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"A co, jeśli moglibyśmy oddzielić cykl życia klastra od cyklu życia danych?"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68" name="Google Shape;2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59" y="2103641"/>
            <a:ext cx="656633" cy="65665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8"/>
          <p:cNvSpPr/>
          <p:nvPr/>
        </p:nvSpPr>
        <p:spPr>
          <a:xfrm>
            <a:off x="1047767" y="2972300"/>
            <a:ext cx="2420700" cy="1542900"/>
          </a:xfrm>
          <a:prstGeom prst="rect">
            <a:avLst/>
          </a:prstGeom>
          <a:solidFill>
            <a:srgbClr val="EE0000">
              <a:alpha val="46670"/>
            </a:srgbClr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Namespace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70" name="Google Shape;27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6400" y="3566840"/>
            <a:ext cx="621234" cy="6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6467" y="3532290"/>
            <a:ext cx="621234" cy="60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9600" y="5576367"/>
            <a:ext cx="1791300" cy="755867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8"/>
          <p:cNvSpPr/>
          <p:nvPr/>
        </p:nvSpPr>
        <p:spPr>
          <a:xfrm rot="2085648">
            <a:off x="3593712" y="4219328"/>
            <a:ext cx="1358060" cy="48542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podłączony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74" name="Google Shape;274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52033" y="3566832"/>
            <a:ext cx="656635" cy="64123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8"/>
          <p:cNvSpPr txBox="1"/>
          <p:nvPr/>
        </p:nvSpPr>
        <p:spPr>
          <a:xfrm>
            <a:off x="977267" y="2315500"/>
            <a:ext cx="22407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Klaster 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A - 4.16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76" name="Google Shape;276;p28"/>
          <p:cNvSpPr/>
          <p:nvPr/>
        </p:nvSpPr>
        <p:spPr>
          <a:xfrm>
            <a:off x="836105" y="2688800"/>
            <a:ext cx="2644500" cy="1968300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77" name="Google Shape;277;p28"/>
          <p:cNvSpPr/>
          <p:nvPr/>
        </p:nvSpPr>
        <p:spPr>
          <a:xfrm>
            <a:off x="4027133" y="4055733"/>
            <a:ext cx="491100" cy="812700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78" name="Google Shape;278;p28"/>
          <p:cNvSpPr/>
          <p:nvPr/>
        </p:nvSpPr>
        <p:spPr>
          <a:xfrm>
            <a:off x="836100" y="4801100"/>
            <a:ext cx="2158800" cy="1303200"/>
          </a:xfrm>
          <a:prstGeom prst="wedgeEllipseCallout">
            <a:avLst>
              <a:gd fmla="val -46270" name="adj1"/>
              <a:gd fmla="val -67541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Klaster A wyłączony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79" name="Google Shape;279;p28"/>
          <p:cNvSpPr/>
          <p:nvPr/>
        </p:nvSpPr>
        <p:spPr>
          <a:xfrm rot="-1896251">
            <a:off x="3648171" y="3008603"/>
            <a:ext cx="1357891" cy="48566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Kopia YAML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80" name="Google Shape;280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50913" y="2215633"/>
            <a:ext cx="1067599" cy="106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28126" y="3087499"/>
            <a:ext cx="444800" cy="4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70900" y="4244233"/>
            <a:ext cx="1182902" cy="118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76300" y="5427133"/>
            <a:ext cx="1372099" cy="137209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8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5" name="Google Shape;285;p28"/>
          <p:cNvSpPr txBox="1"/>
          <p:nvPr/>
        </p:nvSpPr>
        <p:spPr>
          <a:xfrm>
            <a:off x="-1896275" y="-8"/>
            <a:ext cx="6826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Red Hat Display"/>
                <a:ea typeface="Red Hat Display"/>
                <a:cs typeface="Red Hat Display"/>
                <a:sym typeface="Red Hat Display"/>
              </a:rPr>
              <a:t>Rozwiązanie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/>
          <p:nvPr/>
        </p:nvSpPr>
        <p:spPr>
          <a:xfrm>
            <a:off x="573667" y="2853433"/>
            <a:ext cx="3048000" cy="17643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91" name="Google Shape;291;p29"/>
          <p:cNvSpPr txBox="1"/>
          <p:nvPr/>
        </p:nvSpPr>
        <p:spPr>
          <a:xfrm>
            <a:off x="523967" y="517967"/>
            <a:ext cx="104217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7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“The Reattachment Pattern”</a:t>
            </a:r>
            <a:endParaRPr sz="47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92" name="Google Shape;292;p29"/>
          <p:cNvSpPr txBox="1"/>
          <p:nvPr/>
        </p:nvSpPr>
        <p:spPr>
          <a:xfrm>
            <a:off x="675267" y="1401867"/>
            <a:ext cx="105132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"A co, jeśli moglibyśmy oddzielić cykl życia klastra od cyklu życia danych?"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93" name="Google Shape;2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59" y="2103641"/>
            <a:ext cx="656633" cy="65665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9"/>
          <p:cNvSpPr/>
          <p:nvPr/>
        </p:nvSpPr>
        <p:spPr>
          <a:xfrm>
            <a:off x="1047767" y="2972300"/>
            <a:ext cx="2420700" cy="1542900"/>
          </a:xfrm>
          <a:prstGeom prst="rect">
            <a:avLst/>
          </a:prstGeom>
          <a:solidFill>
            <a:srgbClr val="EE0000">
              <a:alpha val="46670"/>
            </a:srgbClr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Namespace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95" name="Google Shape;2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6400" y="3566840"/>
            <a:ext cx="621234" cy="6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6467" y="3532290"/>
            <a:ext cx="621234" cy="60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9600" y="5576367"/>
            <a:ext cx="1791300" cy="75586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9"/>
          <p:cNvSpPr/>
          <p:nvPr/>
        </p:nvSpPr>
        <p:spPr>
          <a:xfrm rot="2085648">
            <a:off x="3593712" y="4219328"/>
            <a:ext cx="1358060" cy="48542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podłączony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99" name="Google Shape;299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52033" y="3566832"/>
            <a:ext cx="656635" cy="64123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9"/>
          <p:cNvSpPr txBox="1"/>
          <p:nvPr/>
        </p:nvSpPr>
        <p:spPr>
          <a:xfrm>
            <a:off x="977267" y="2315500"/>
            <a:ext cx="22407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Klaster 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A - 4.16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01" name="Google Shape;301;p29"/>
          <p:cNvSpPr/>
          <p:nvPr/>
        </p:nvSpPr>
        <p:spPr>
          <a:xfrm>
            <a:off x="836105" y="2688800"/>
            <a:ext cx="2644500" cy="1968300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02" name="Google Shape;302;p29"/>
          <p:cNvSpPr/>
          <p:nvPr/>
        </p:nvSpPr>
        <p:spPr>
          <a:xfrm>
            <a:off x="4027133" y="4055733"/>
            <a:ext cx="491100" cy="812700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03" name="Google Shape;303;p29"/>
          <p:cNvSpPr/>
          <p:nvPr/>
        </p:nvSpPr>
        <p:spPr>
          <a:xfrm rot="-1896251">
            <a:off x="3648171" y="3008603"/>
            <a:ext cx="1357891" cy="48566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Kopia YAML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04" name="Google Shape;304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50913" y="2215633"/>
            <a:ext cx="1067599" cy="106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28126" y="3087499"/>
            <a:ext cx="444800" cy="4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70900" y="4244233"/>
            <a:ext cx="1182902" cy="118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76300" y="5427133"/>
            <a:ext cx="1372099" cy="137209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9"/>
          <p:cNvSpPr/>
          <p:nvPr/>
        </p:nvSpPr>
        <p:spPr>
          <a:xfrm>
            <a:off x="8058200" y="3065300"/>
            <a:ext cx="3048000" cy="17643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09" name="Google Shape;30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8492" y="2315508"/>
            <a:ext cx="656633" cy="6566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9"/>
          <p:cNvSpPr txBox="1"/>
          <p:nvPr/>
        </p:nvSpPr>
        <p:spPr>
          <a:xfrm>
            <a:off x="8461800" y="2527367"/>
            <a:ext cx="22407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Klaster 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A - 4.18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11" name="Google Shape;311;p29"/>
          <p:cNvSpPr/>
          <p:nvPr/>
        </p:nvSpPr>
        <p:spPr>
          <a:xfrm>
            <a:off x="8320633" y="5012967"/>
            <a:ext cx="2158800" cy="1303200"/>
          </a:xfrm>
          <a:prstGeom prst="wedgeEllipseCallout">
            <a:avLst>
              <a:gd fmla="val -29797" name="adj1"/>
              <a:gd fmla="val -66907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Nowy klaster A w wyższej wersji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12" name="Google Shape;312;p29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29"/>
          <p:cNvSpPr txBox="1"/>
          <p:nvPr/>
        </p:nvSpPr>
        <p:spPr>
          <a:xfrm>
            <a:off x="-1896275" y="-8"/>
            <a:ext cx="6826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Red Hat Display"/>
                <a:ea typeface="Red Hat Display"/>
                <a:cs typeface="Red Hat Display"/>
                <a:sym typeface="Red Hat Display"/>
              </a:rPr>
              <a:t>Rozwiązanie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"/>
          <p:cNvSpPr/>
          <p:nvPr/>
        </p:nvSpPr>
        <p:spPr>
          <a:xfrm>
            <a:off x="573667" y="2853433"/>
            <a:ext cx="3048000" cy="17643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19" name="Google Shape;319;p30"/>
          <p:cNvSpPr txBox="1"/>
          <p:nvPr/>
        </p:nvSpPr>
        <p:spPr>
          <a:xfrm>
            <a:off x="523967" y="517967"/>
            <a:ext cx="104217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7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“The Reattachment Pattern”</a:t>
            </a:r>
            <a:endParaRPr sz="47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20" name="Google Shape;320;p30"/>
          <p:cNvSpPr txBox="1"/>
          <p:nvPr/>
        </p:nvSpPr>
        <p:spPr>
          <a:xfrm>
            <a:off x="675267" y="1401867"/>
            <a:ext cx="105132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"A co, jeśli moglibyśmy oddzielić cykl życia klastra od cyklu życia danych?"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21" name="Google Shape;32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59" y="2103641"/>
            <a:ext cx="656633" cy="65665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0"/>
          <p:cNvSpPr/>
          <p:nvPr/>
        </p:nvSpPr>
        <p:spPr>
          <a:xfrm>
            <a:off x="1047767" y="2972300"/>
            <a:ext cx="2420700" cy="1542900"/>
          </a:xfrm>
          <a:prstGeom prst="rect">
            <a:avLst/>
          </a:prstGeom>
          <a:solidFill>
            <a:srgbClr val="EE0000">
              <a:alpha val="46670"/>
            </a:srgbClr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Namespace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23" name="Google Shape;32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6400" y="3566840"/>
            <a:ext cx="621234" cy="6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6467" y="3532290"/>
            <a:ext cx="621234" cy="60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9600" y="5576367"/>
            <a:ext cx="1791300" cy="755867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0"/>
          <p:cNvSpPr/>
          <p:nvPr/>
        </p:nvSpPr>
        <p:spPr>
          <a:xfrm rot="2085648">
            <a:off x="3593712" y="4219328"/>
            <a:ext cx="1358060" cy="48542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podłączony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27" name="Google Shape;32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52033" y="3566832"/>
            <a:ext cx="656635" cy="641233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0"/>
          <p:cNvSpPr txBox="1"/>
          <p:nvPr/>
        </p:nvSpPr>
        <p:spPr>
          <a:xfrm>
            <a:off x="977267" y="2315500"/>
            <a:ext cx="22407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Klaster 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A - 4.16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29" name="Google Shape;329;p30"/>
          <p:cNvSpPr/>
          <p:nvPr/>
        </p:nvSpPr>
        <p:spPr>
          <a:xfrm>
            <a:off x="836105" y="2688800"/>
            <a:ext cx="2644500" cy="1968300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30" name="Google Shape;330;p30"/>
          <p:cNvSpPr/>
          <p:nvPr/>
        </p:nvSpPr>
        <p:spPr>
          <a:xfrm>
            <a:off x="4027133" y="4055733"/>
            <a:ext cx="491100" cy="812700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31" name="Google Shape;331;p30"/>
          <p:cNvSpPr/>
          <p:nvPr/>
        </p:nvSpPr>
        <p:spPr>
          <a:xfrm rot="-1896251">
            <a:off x="3648171" y="3008603"/>
            <a:ext cx="1357891" cy="48566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Display"/>
                <a:ea typeface="Red Hat Display"/>
                <a:cs typeface="Red Hat Display"/>
                <a:sym typeface="Red Hat Display"/>
              </a:rPr>
              <a:t>Kopia YAML</a:t>
            </a: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32" name="Google Shape;332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50913" y="2215633"/>
            <a:ext cx="1067599" cy="106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28126" y="3087499"/>
            <a:ext cx="444800" cy="4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70900" y="4244233"/>
            <a:ext cx="1182902" cy="118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76300" y="5427133"/>
            <a:ext cx="1372099" cy="137209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0"/>
          <p:cNvSpPr/>
          <p:nvPr/>
        </p:nvSpPr>
        <p:spPr>
          <a:xfrm>
            <a:off x="8058200" y="3065300"/>
            <a:ext cx="3048000" cy="17643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37" name="Google Shape;33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8492" y="2315508"/>
            <a:ext cx="656633" cy="65665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0"/>
          <p:cNvSpPr txBox="1"/>
          <p:nvPr/>
        </p:nvSpPr>
        <p:spPr>
          <a:xfrm>
            <a:off x="8461800" y="2527367"/>
            <a:ext cx="22407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Klaster 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A - 4.18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39" name="Google Shape;339;p30"/>
          <p:cNvSpPr/>
          <p:nvPr/>
        </p:nvSpPr>
        <p:spPr>
          <a:xfrm>
            <a:off x="8320623" y="5012975"/>
            <a:ext cx="2785500" cy="1303200"/>
          </a:xfrm>
          <a:prstGeom prst="wedgeEllipseCallout">
            <a:avLst>
              <a:gd fmla="val -29797" name="adj1"/>
              <a:gd fmla="val -66907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Odtwarzamy obiekty 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NS/PV/PVC z S3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40" name="Google Shape;340;p30"/>
          <p:cNvSpPr/>
          <p:nvPr/>
        </p:nvSpPr>
        <p:spPr>
          <a:xfrm>
            <a:off x="8471667" y="3134933"/>
            <a:ext cx="2420700" cy="1542900"/>
          </a:xfrm>
          <a:prstGeom prst="rect">
            <a:avLst/>
          </a:prstGeom>
          <a:solidFill>
            <a:srgbClr val="EE0000">
              <a:alpha val="46670"/>
            </a:srgbClr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Namespace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41" name="Google Shape;34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0300" y="3729473"/>
            <a:ext cx="621234" cy="6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20367" y="3694923"/>
            <a:ext cx="621234" cy="606673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0"/>
          <p:cNvSpPr/>
          <p:nvPr/>
        </p:nvSpPr>
        <p:spPr>
          <a:xfrm rot="1479354">
            <a:off x="5817711" y="3179049"/>
            <a:ext cx="2275344" cy="48566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ed Hat Display"/>
                <a:ea typeface="Red Hat Display"/>
                <a:cs typeface="Red Hat Display"/>
                <a:sym typeface="Red Hat Display"/>
              </a:rPr>
              <a:t>Odtworzenie kopii</a:t>
            </a:r>
            <a:endParaRPr sz="16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44" name="Google Shape;344;p30"/>
          <p:cNvSpPr/>
          <p:nvPr/>
        </p:nvSpPr>
        <p:spPr>
          <a:xfrm rot="-942613">
            <a:off x="6138145" y="4295832"/>
            <a:ext cx="1636431" cy="444682"/>
          </a:xfrm>
          <a:prstGeom prst="leftArrow">
            <a:avLst>
              <a:gd fmla="val 52029" name="adj1"/>
              <a:gd fmla="val 50000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podłączony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45" name="Google Shape;345;p30"/>
          <p:cNvSpPr/>
          <p:nvPr/>
        </p:nvSpPr>
        <p:spPr>
          <a:xfrm>
            <a:off x="6733717" y="4111667"/>
            <a:ext cx="491100" cy="812700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46" name="Google Shape;346;p30"/>
          <p:cNvSpPr/>
          <p:nvPr/>
        </p:nvSpPr>
        <p:spPr>
          <a:xfrm>
            <a:off x="5820025" y="5012975"/>
            <a:ext cx="2500800" cy="1542900"/>
          </a:xfrm>
          <a:prstGeom prst="wedgeEllipseCallout">
            <a:avLst>
              <a:gd fmla="val -20245" name="adj1"/>
              <a:gd fmla="val -68856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Wolumeny nie podłączone 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  brak podów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47" name="Google Shape;347;p30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8" name="Google Shape;348;p30"/>
          <p:cNvSpPr txBox="1"/>
          <p:nvPr/>
        </p:nvSpPr>
        <p:spPr>
          <a:xfrm>
            <a:off x="-1896275" y="-8"/>
            <a:ext cx="6826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Red Hat Display"/>
                <a:ea typeface="Red Hat Display"/>
                <a:cs typeface="Red Hat Display"/>
                <a:sym typeface="Red Hat Display"/>
              </a:rPr>
              <a:t>Rozwiązanie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/>
          <p:nvPr/>
        </p:nvSpPr>
        <p:spPr>
          <a:xfrm>
            <a:off x="573667" y="2853433"/>
            <a:ext cx="3048000" cy="17643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54" name="Google Shape;354;p31"/>
          <p:cNvSpPr txBox="1"/>
          <p:nvPr/>
        </p:nvSpPr>
        <p:spPr>
          <a:xfrm>
            <a:off x="523967" y="517967"/>
            <a:ext cx="104217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7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“The Reattachment Pattern”</a:t>
            </a:r>
            <a:endParaRPr sz="47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55" name="Google Shape;355;p31"/>
          <p:cNvSpPr txBox="1"/>
          <p:nvPr/>
        </p:nvSpPr>
        <p:spPr>
          <a:xfrm>
            <a:off x="675267" y="1401867"/>
            <a:ext cx="105132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"A co, jeśli moglibyśmy oddzielić cykl życia klastra od cyklu życia danych?"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56" name="Google Shape;3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59" y="2103641"/>
            <a:ext cx="656633" cy="65665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1"/>
          <p:cNvSpPr/>
          <p:nvPr/>
        </p:nvSpPr>
        <p:spPr>
          <a:xfrm>
            <a:off x="1047767" y="2972300"/>
            <a:ext cx="2420700" cy="1542900"/>
          </a:xfrm>
          <a:prstGeom prst="rect">
            <a:avLst/>
          </a:prstGeom>
          <a:solidFill>
            <a:srgbClr val="EE0000">
              <a:alpha val="46670"/>
            </a:srgbClr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Namespace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58" name="Google Shape;35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6400" y="3566840"/>
            <a:ext cx="621234" cy="6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6467" y="3532290"/>
            <a:ext cx="621234" cy="60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9600" y="5576367"/>
            <a:ext cx="1791300" cy="755867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1"/>
          <p:cNvSpPr/>
          <p:nvPr/>
        </p:nvSpPr>
        <p:spPr>
          <a:xfrm rot="2085648">
            <a:off x="3593712" y="4219328"/>
            <a:ext cx="1358060" cy="48542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podłączony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62" name="Google Shape;362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52033" y="3566832"/>
            <a:ext cx="656635" cy="64123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1"/>
          <p:cNvSpPr txBox="1"/>
          <p:nvPr/>
        </p:nvSpPr>
        <p:spPr>
          <a:xfrm>
            <a:off x="977267" y="2315500"/>
            <a:ext cx="22407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Klaster 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A - 4.16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64" name="Google Shape;364;p31"/>
          <p:cNvSpPr/>
          <p:nvPr/>
        </p:nvSpPr>
        <p:spPr>
          <a:xfrm>
            <a:off x="836105" y="2688800"/>
            <a:ext cx="2644500" cy="1968300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65" name="Google Shape;365;p31"/>
          <p:cNvSpPr/>
          <p:nvPr/>
        </p:nvSpPr>
        <p:spPr>
          <a:xfrm>
            <a:off x="4027133" y="4055733"/>
            <a:ext cx="491100" cy="812700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66" name="Google Shape;366;p31"/>
          <p:cNvSpPr/>
          <p:nvPr/>
        </p:nvSpPr>
        <p:spPr>
          <a:xfrm rot="-1896251">
            <a:off x="3648171" y="3008603"/>
            <a:ext cx="1357891" cy="48566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backup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67" name="Google Shape;367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50913" y="2215633"/>
            <a:ext cx="1067599" cy="106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28126" y="3087499"/>
            <a:ext cx="444800" cy="4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70900" y="4244233"/>
            <a:ext cx="1182902" cy="118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76300" y="5427133"/>
            <a:ext cx="1372099" cy="1372099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1"/>
          <p:cNvSpPr/>
          <p:nvPr/>
        </p:nvSpPr>
        <p:spPr>
          <a:xfrm>
            <a:off x="8058200" y="3065300"/>
            <a:ext cx="3048000" cy="17643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72" name="Google Shape;3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8492" y="2315508"/>
            <a:ext cx="656633" cy="656651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1"/>
          <p:cNvSpPr txBox="1"/>
          <p:nvPr/>
        </p:nvSpPr>
        <p:spPr>
          <a:xfrm>
            <a:off x="8461800" y="2527367"/>
            <a:ext cx="22407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Klaster 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A - 4.18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74" name="Google Shape;374;p31"/>
          <p:cNvSpPr/>
          <p:nvPr/>
        </p:nvSpPr>
        <p:spPr>
          <a:xfrm>
            <a:off x="8471667" y="3134933"/>
            <a:ext cx="2420700" cy="1542900"/>
          </a:xfrm>
          <a:prstGeom prst="rect">
            <a:avLst/>
          </a:prstGeom>
          <a:solidFill>
            <a:srgbClr val="EE0000">
              <a:alpha val="46670"/>
            </a:srgbClr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Namespace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75" name="Google Shape;375;p31"/>
          <p:cNvSpPr/>
          <p:nvPr/>
        </p:nvSpPr>
        <p:spPr>
          <a:xfrm>
            <a:off x="8947400" y="5134925"/>
            <a:ext cx="2717400" cy="1303200"/>
          </a:xfrm>
          <a:prstGeom prst="wedgeEllipseCallout">
            <a:avLst>
              <a:gd fmla="val -41182" name="adj1"/>
              <a:gd fmla="val -104202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Aplikacja wdrożona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76" name="Google Shape;37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0300" y="3729473"/>
            <a:ext cx="621234" cy="6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20367" y="3694923"/>
            <a:ext cx="621234" cy="606673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1"/>
          <p:cNvSpPr/>
          <p:nvPr/>
        </p:nvSpPr>
        <p:spPr>
          <a:xfrm rot="1479354">
            <a:off x="5817711" y="3179049"/>
            <a:ext cx="2275344" cy="48566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Odtworzenie kopii</a:t>
            </a:r>
            <a:endParaRPr sz="16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79" name="Google Shape;379;p31"/>
          <p:cNvSpPr/>
          <p:nvPr/>
        </p:nvSpPr>
        <p:spPr>
          <a:xfrm rot="-942613">
            <a:off x="6138145" y="4295832"/>
            <a:ext cx="1636431" cy="444682"/>
          </a:xfrm>
          <a:prstGeom prst="leftArrow">
            <a:avLst>
              <a:gd fmla="val 52029" name="adj1"/>
              <a:gd fmla="val 50000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podłączony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80" name="Google Shape;380;p31"/>
          <p:cNvSpPr/>
          <p:nvPr/>
        </p:nvSpPr>
        <p:spPr>
          <a:xfrm>
            <a:off x="6107817" y="5012967"/>
            <a:ext cx="2158800" cy="1303200"/>
          </a:xfrm>
          <a:prstGeom prst="wedgeEllipseCallout">
            <a:avLst>
              <a:gd fmla="val -20245" name="adj1"/>
              <a:gd fmla="val -68856" name="adj2"/>
            </a:avLst>
          </a:prstGeom>
          <a:solidFill>
            <a:schemeClr val="l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Wolumeny podłączone do VM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81" name="Google Shape;381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64343" y="3087499"/>
            <a:ext cx="444800" cy="4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83950" y="3712198"/>
            <a:ext cx="656635" cy="641233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1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4" name="Google Shape;384;p31"/>
          <p:cNvSpPr txBox="1"/>
          <p:nvPr/>
        </p:nvSpPr>
        <p:spPr>
          <a:xfrm>
            <a:off x="-1896275" y="-8"/>
            <a:ext cx="6826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Red Hat Display"/>
                <a:ea typeface="Red Hat Display"/>
                <a:cs typeface="Red Hat Display"/>
                <a:sym typeface="Red Hat Display"/>
              </a:rPr>
              <a:t>Rozwiązanie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6300" y="1760733"/>
            <a:ext cx="5514933" cy="36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2"/>
          <p:cNvSpPr txBox="1"/>
          <p:nvPr/>
        </p:nvSpPr>
        <p:spPr>
          <a:xfrm>
            <a:off x="523967" y="517967"/>
            <a:ext cx="104217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Red Hat Display"/>
                <a:ea typeface="Red Hat Display"/>
                <a:cs typeface="Red Hat Display"/>
                <a:sym typeface="Red Hat Display"/>
              </a:rPr>
              <a:t>Sukces!!</a:t>
            </a:r>
            <a:endParaRPr sz="47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91" name="Google Shape;391;p32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2" name="Google Shape;392;p32"/>
          <p:cNvSpPr txBox="1"/>
          <p:nvPr/>
        </p:nvSpPr>
        <p:spPr>
          <a:xfrm>
            <a:off x="-1896275" y="-8"/>
            <a:ext cx="6826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Red Hat Display"/>
                <a:ea typeface="Red Hat Display"/>
                <a:cs typeface="Red Hat Display"/>
                <a:sym typeface="Red Hat Display"/>
              </a:rPr>
              <a:t>Rozwiązanie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/>
        </p:nvSpPr>
        <p:spPr>
          <a:xfrm>
            <a:off x="885200" y="404100"/>
            <a:ext cx="104217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Red Hat Display"/>
                <a:ea typeface="Red Hat Display"/>
                <a:cs typeface="Red Hat Display"/>
                <a:sym typeface="Red Hat Display"/>
              </a:rPr>
              <a:t>O mnie</a:t>
            </a:r>
            <a:endParaRPr sz="47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404000" y="1136999"/>
            <a:ext cx="11163600" cy="51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525" lIns="162525" spcFirstLastPara="1" rIns="162525" wrap="square" tIns="162525">
            <a:noAutofit/>
          </a:bodyPr>
          <a:lstStyle/>
          <a:p>
            <a:pPr indent="-514350" lvl="0" marL="812800" rtl="0" algn="l">
              <a:lnSpc>
                <a:spcPct val="142857"/>
              </a:lnSpc>
              <a:spcBef>
                <a:spcPts val="1500"/>
              </a:spcBef>
              <a:spcAft>
                <a:spcPts val="0"/>
              </a:spcAft>
              <a:buClr>
                <a:srgbClr val="1A1C1E"/>
              </a:buClr>
              <a:buSzPts val="1700"/>
              <a:buChar char="●"/>
            </a:pPr>
            <a:r>
              <a:rPr b="1" lang="en" sz="1700">
                <a:solidFill>
                  <a:srgbClr val="1A1C1E"/>
                </a:solidFill>
                <a:highlight>
                  <a:srgbClr val="FFFFFF"/>
                </a:highlight>
              </a:rPr>
              <a:t>Jacek Bartyzel</a:t>
            </a:r>
            <a:endParaRPr b="1" sz="17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514350" lvl="0" marL="8128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700"/>
              <a:buChar char="●"/>
            </a:pPr>
            <a:r>
              <a:rPr b="1" lang="en" sz="1700">
                <a:solidFill>
                  <a:srgbClr val="1A1C1E"/>
                </a:solidFill>
                <a:highlight>
                  <a:srgbClr val="FFFFFF"/>
                </a:highlight>
              </a:rPr>
              <a:t>Architekt DevOps, konsultant ds. infrastruktury</a:t>
            </a:r>
            <a:endParaRPr b="1" sz="17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514350" lvl="0" marL="8128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700"/>
              <a:buChar char="●"/>
            </a:pPr>
            <a:r>
              <a:rPr b="1" lang="en" sz="1700">
                <a:solidFill>
                  <a:srgbClr val="1A1C1E"/>
                </a:solidFill>
                <a:highlight>
                  <a:srgbClr val="FFFFFF"/>
                </a:highlight>
              </a:rPr>
              <a:t>Kim jestem:</a:t>
            </a:r>
            <a:endParaRPr b="1" sz="17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514350" lvl="1" marL="1625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700"/>
              <a:buChar char="○"/>
            </a:pPr>
            <a:r>
              <a:rPr lang="en" sz="1700">
                <a:solidFill>
                  <a:srgbClr val="1A1C1E"/>
                </a:solidFill>
                <a:highlight>
                  <a:srgbClr val="FFFFFF"/>
                </a:highlight>
              </a:rPr>
              <a:t>Specjalista ds. infrastruktury z ponad 14-letnim doświadczeniem.</a:t>
            </a:r>
            <a:endParaRPr sz="17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514350" lvl="1" marL="1625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700"/>
              <a:buChar char="○"/>
            </a:pPr>
            <a:r>
              <a:rPr lang="en" sz="1700">
                <a:solidFill>
                  <a:srgbClr val="1A1C1E"/>
                </a:solidFill>
                <a:highlight>
                  <a:srgbClr val="FFFFFF"/>
                </a:highlight>
              </a:rPr>
              <a:t>Skupiam się na technologiach cloud-native, automatyzacji i budowaniu odpornych systemów.</a:t>
            </a:r>
            <a:endParaRPr sz="17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514350" lvl="1" marL="1625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700"/>
              <a:buChar char="○"/>
            </a:pPr>
            <a:r>
              <a:rPr lang="en" sz="1700">
                <a:solidFill>
                  <a:srgbClr val="1A1C1E"/>
                </a:solidFill>
                <a:highlight>
                  <a:srgbClr val="FFFFFF"/>
                </a:highlight>
              </a:rPr>
              <a:t>Pomagam dużym organizacjom skalować infrastrukturę i maksymalizować ROI.</a:t>
            </a:r>
            <a:endParaRPr sz="17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514350" lvl="1" marL="1625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700"/>
              <a:buChar char="○"/>
            </a:pPr>
            <a:r>
              <a:rPr lang="en" sz="1700">
                <a:solidFill>
                  <a:srgbClr val="1A1C1E"/>
                </a:solidFill>
                <a:highlight>
                  <a:srgbClr val="FFFFFF"/>
                </a:highlight>
              </a:rPr>
              <a:t>Moje kompetencje obejmują </a:t>
            </a:r>
            <a:r>
              <a:rPr b="1" lang="en" sz="1700">
                <a:solidFill>
                  <a:srgbClr val="1A1C1E"/>
                </a:solidFill>
                <a:highlight>
                  <a:srgbClr val="FFFFFF"/>
                </a:highlight>
              </a:rPr>
              <a:t>OpenShift, Kubernetes, vSphere</a:t>
            </a:r>
            <a:r>
              <a:rPr lang="en" sz="1700">
                <a:solidFill>
                  <a:srgbClr val="1A1C1E"/>
                </a:solidFill>
                <a:highlight>
                  <a:srgbClr val="FFFFFF"/>
                </a:highlight>
              </a:rPr>
              <a:t>, </a:t>
            </a:r>
            <a:r>
              <a:rPr b="1" lang="en" sz="1700">
                <a:solidFill>
                  <a:srgbClr val="1A1C1E"/>
                </a:solidFill>
                <a:highlight>
                  <a:srgbClr val="FFFFFF"/>
                </a:highlight>
              </a:rPr>
              <a:t>middleware </a:t>
            </a:r>
            <a:r>
              <a:rPr lang="en" sz="1700">
                <a:solidFill>
                  <a:srgbClr val="1A1C1E"/>
                </a:solidFill>
                <a:highlight>
                  <a:srgbClr val="FFFFFF"/>
                </a:highlight>
              </a:rPr>
              <a:t>oraz </a:t>
            </a:r>
            <a:r>
              <a:rPr b="1" lang="en" sz="1700">
                <a:solidFill>
                  <a:srgbClr val="1A1C1E"/>
                </a:solidFill>
                <a:highlight>
                  <a:srgbClr val="FFFFFF"/>
                </a:highlight>
              </a:rPr>
              <a:t>korporacyjne rozwiązania pamięci masowej</a:t>
            </a:r>
            <a:r>
              <a:rPr lang="en" sz="1700">
                <a:solidFill>
                  <a:srgbClr val="1A1C1E"/>
                </a:solidFill>
                <a:highlight>
                  <a:srgbClr val="FFFFFF"/>
                </a:highlight>
              </a:rPr>
              <a:t>.</a:t>
            </a:r>
            <a:endParaRPr b="1" sz="17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514350" lvl="0" marL="8128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700"/>
              <a:buChar char="●"/>
            </a:pPr>
            <a:r>
              <a:rPr b="1" lang="en" sz="1700">
                <a:solidFill>
                  <a:srgbClr val="1A1C1E"/>
                </a:solidFill>
                <a:highlight>
                  <a:srgbClr val="FFFFFF"/>
                </a:highlight>
              </a:rPr>
              <a:t>Dlaczego dziś tu jestem:</a:t>
            </a:r>
            <a:endParaRPr b="1" sz="17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514350" lvl="1" marL="1625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700"/>
              <a:buChar char="○"/>
            </a:pPr>
            <a:r>
              <a:rPr lang="en" sz="1700">
                <a:solidFill>
                  <a:srgbClr val="1A1C1E"/>
                </a:solidFill>
                <a:highlight>
                  <a:srgbClr val="FFFFFF"/>
                </a:highlight>
              </a:rPr>
              <a:t>Z pasją rozwiązuje złożone wyzwania </a:t>
            </a:r>
            <a:r>
              <a:rPr b="1" lang="en" sz="1700">
                <a:solidFill>
                  <a:srgbClr val="1A1C1E"/>
                </a:solidFill>
                <a:highlight>
                  <a:srgbClr val="FFFFFF"/>
                </a:highlight>
              </a:rPr>
              <a:t>odtwarzania po awarii</a:t>
            </a:r>
            <a:r>
              <a:rPr lang="en" sz="1700">
                <a:solidFill>
                  <a:srgbClr val="1A1C1E"/>
                </a:solidFill>
                <a:highlight>
                  <a:srgbClr val="FFFFFF"/>
                </a:highlight>
              </a:rPr>
              <a:t> (DR) w nowoczesnych środowiskach.</a:t>
            </a:r>
            <a:endParaRPr sz="17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514350" lvl="0" marL="8128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700"/>
              <a:buChar char="●"/>
            </a:pPr>
            <a:r>
              <a:rPr b="1" lang="en" sz="1700">
                <a:solidFill>
                  <a:srgbClr val="1A1C1E"/>
                </a:solidFill>
                <a:highlight>
                  <a:srgbClr val="FFFFFF"/>
                </a:highlight>
              </a:rPr>
              <a:t>Skontaktuj się ze mną:</a:t>
            </a:r>
            <a:endParaRPr b="1" sz="17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514350" lvl="1" marL="1625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700"/>
              <a:buChar char="○"/>
            </a:pPr>
            <a:r>
              <a:rPr b="1" lang="en" sz="1700">
                <a:solidFill>
                  <a:srgbClr val="1A1C1E"/>
                </a:solidFill>
                <a:highlight>
                  <a:srgbClr val="FFFFFF"/>
                </a:highlight>
              </a:rPr>
              <a:t>LinkedIn:</a:t>
            </a:r>
            <a:r>
              <a:rPr lang="en" sz="1700">
                <a:solidFill>
                  <a:srgbClr val="1A1C1E"/>
                </a:solidFill>
                <a:highlight>
                  <a:srgbClr val="FFFFFF"/>
                </a:highlight>
              </a:rPr>
              <a:t> </a:t>
            </a:r>
            <a:r>
              <a:rPr lang="en" sz="17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https://www.linkedin.com/in/jacek-bartyzel-14b06943/</a:t>
            </a:r>
            <a:r>
              <a:rPr lang="en" sz="1700">
                <a:solidFill>
                  <a:srgbClr val="1A1C1E"/>
                </a:solidFill>
                <a:highlight>
                  <a:srgbClr val="FFFFFF"/>
                </a:highlight>
              </a:rPr>
              <a:t> </a:t>
            </a:r>
            <a:endParaRPr sz="17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0" lvl="0" marL="812800" rtl="0" algn="l">
              <a:lnSpc>
                <a:spcPct val="142857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21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3"/>
          <p:cNvSpPr txBox="1"/>
          <p:nvPr/>
        </p:nvSpPr>
        <p:spPr>
          <a:xfrm>
            <a:off x="523967" y="517967"/>
            <a:ext cx="104217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Red Hat Display"/>
                <a:ea typeface="Red Hat Display"/>
                <a:cs typeface="Red Hat Display"/>
                <a:sym typeface="Red Hat Display"/>
              </a:rPr>
              <a:t>Pod maską: Jak to działa</a:t>
            </a:r>
            <a:endParaRPr sz="47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98" name="Google Shape;398;p33"/>
          <p:cNvSpPr txBox="1"/>
          <p:nvPr/>
        </p:nvSpPr>
        <p:spPr>
          <a:xfrm>
            <a:off x="675267" y="1401867"/>
            <a:ext cx="105132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Red Hat Display"/>
                <a:ea typeface="Red Hat Display"/>
                <a:cs typeface="Red Hat Display"/>
                <a:sym typeface="Red Hat Display"/>
                <a:hlinkClick r:id="rId3"/>
              </a:rPr>
              <a:t>https://github.com/jbartyze/rh-summit-reattachment-pattern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99" name="Google Shape;39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5000" y="2297467"/>
            <a:ext cx="4093733" cy="4093733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3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1" name="Google Shape;401;p33"/>
          <p:cNvSpPr txBox="1"/>
          <p:nvPr/>
        </p:nvSpPr>
        <p:spPr>
          <a:xfrm>
            <a:off x="-1896275" y="-8"/>
            <a:ext cx="6826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Red Hat Display"/>
                <a:ea typeface="Red Hat Display"/>
                <a:cs typeface="Red Hat Display"/>
                <a:sym typeface="Red Hat Display"/>
              </a:rPr>
              <a:t>Rozwiązanie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02" name="Google Shape;402;p33"/>
          <p:cNvSpPr/>
          <p:nvPr/>
        </p:nvSpPr>
        <p:spPr>
          <a:xfrm>
            <a:off x="7896450" y="1901900"/>
            <a:ext cx="3292200" cy="2184300"/>
          </a:xfrm>
          <a:prstGeom prst="wedgeEllipseCallout">
            <a:avLst>
              <a:gd fmla="val -65827" name="adj1"/>
              <a:gd fmla="val -4792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Od 2022 ponad 200+ klastrów OCP zaktualizowanych u moich klientów z ponownym </a:t>
            </a: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podłączeniem</a:t>
            </a: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 do istniejących danych na platformie vSphere.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4"/>
          <p:cNvSpPr txBox="1"/>
          <p:nvPr/>
        </p:nvSpPr>
        <p:spPr>
          <a:xfrm>
            <a:off x="523967" y="517967"/>
            <a:ext cx="104217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47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Wyzwania</a:t>
            </a:r>
            <a:endParaRPr sz="47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08" name="Google Shape;408;p34"/>
          <p:cNvSpPr txBox="1"/>
          <p:nvPr/>
        </p:nvSpPr>
        <p:spPr>
          <a:xfrm>
            <a:off x="-1613375" y="-8"/>
            <a:ext cx="6826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Red Hat Display"/>
                <a:ea typeface="Red Hat Display"/>
                <a:cs typeface="Red Hat Display"/>
                <a:sym typeface="Red Hat Display"/>
              </a:rPr>
              <a:t>Podsumowanie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09" name="Google Shape;409;p34"/>
          <p:cNvSpPr txBox="1"/>
          <p:nvPr/>
        </p:nvSpPr>
        <p:spPr>
          <a:xfrm>
            <a:off x="359450" y="1208750"/>
            <a:ext cx="11832600" cy="54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SzPts val="1900"/>
              <a:buFont typeface="Red Hat Display"/>
              <a:buChar char="●"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Każdy sterownik CSI wspierający statyczne alokowanie (</a:t>
            </a:r>
            <a:r>
              <a:rPr b="1" lang="en" sz="1900">
                <a:latin typeface="Red Hat Display"/>
                <a:ea typeface="Red Hat Display"/>
                <a:cs typeface="Red Hat Display"/>
                <a:sym typeface="Red Hat Display"/>
              </a:rPr>
              <a:t>static provisioning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) pozwoli na użycie tego wzorca.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425450" lvl="1" marL="1219200" rtl="0" algn="l">
              <a:spcBef>
                <a:spcPts val="0"/>
              </a:spcBef>
              <a:spcAft>
                <a:spcPts val="0"/>
              </a:spcAft>
              <a:buSzPts val="1900"/>
              <a:buFont typeface="Red Hat Display"/>
              <a:buChar char="○"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Dla jednych będzie to prostsze, dla innych zachowanie wolumenów będzie wymagało dodatkowej automatyzacji.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425450" lvl="0" marL="609600" rtl="0" algn="l">
              <a:spcBef>
                <a:spcPts val="1000"/>
              </a:spcBef>
              <a:spcAft>
                <a:spcPts val="0"/>
              </a:spcAft>
              <a:buSzPts val="1900"/>
              <a:buFont typeface="Red Hat Display"/>
              <a:buChar char="●"/>
            </a:pPr>
            <a:r>
              <a:rPr b="1" lang="en" sz="1900">
                <a:latin typeface="Red Hat Display"/>
                <a:ea typeface="Red Hat Display"/>
                <a:cs typeface="Red Hat Display"/>
                <a:sym typeface="Red Hat Display"/>
              </a:rPr>
              <a:t>Dostawcy chmurowi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 – operacje </a:t>
            </a:r>
            <a:r>
              <a:rPr b="1" lang="en" sz="1900">
                <a:latin typeface="Red Hat Display"/>
                <a:ea typeface="Red Hat Display"/>
                <a:cs typeface="Red Hat Display"/>
                <a:sym typeface="Red Hat Display"/>
              </a:rPr>
              <a:t>openshift-install destroy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 w OCP często usuwają wolumeny danych.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425450" lvl="1" marL="1219200" rtl="0" algn="l">
              <a:spcBef>
                <a:spcPts val="0"/>
              </a:spcBef>
              <a:spcAft>
                <a:spcPts val="0"/>
              </a:spcAft>
              <a:buSzPts val="1900"/>
              <a:buFont typeface="Red Hat Display"/>
              <a:buChar char="○"/>
            </a:pPr>
            <a:r>
              <a:rPr b="1" lang="en" sz="1900">
                <a:latin typeface="Red Hat Display"/>
                <a:ea typeface="Red Hat Display"/>
                <a:cs typeface="Red Hat Display"/>
                <a:sym typeface="Red Hat Display"/>
              </a:rPr>
              <a:t>vSphere 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– w </a:t>
            </a:r>
            <a:r>
              <a:rPr lang="en" sz="1900" u="sng">
                <a:solidFill>
                  <a:schemeClr val="hlink"/>
                </a:solidFill>
                <a:latin typeface="Red Hat Display"/>
                <a:ea typeface="Red Hat Display"/>
                <a:cs typeface="Red Hat Display"/>
                <a:sym typeface="Red Hat Display"/>
                <a:hlinkClick r:id="rId3"/>
              </a:rPr>
              <a:t>OCP 4.19+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 – wymagane jest usunięcie </a:t>
            </a:r>
            <a:r>
              <a:rPr b="1" lang="en" sz="1900">
                <a:latin typeface="Red Hat Display"/>
                <a:ea typeface="Red Hat Display"/>
                <a:cs typeface="Red Hat Display"/>
                <a:sym typeface="Red Hat Display"/>
              </a:rPr>
              <a:t>metadanych clusterid 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z wolumenu CNS lub manualne/zautomatyzowane usunięcie klastra wraz VM/tagów/kategorii przez vCenter API/UI.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425450" lvl="1" marL="1219200" rtl="0" algn="l">
              <a:spcBef>
                <a:spcPts val="0"/>
              </a:spcBef>
              <a:spcAft>
                <a:spcPts val="0"/>
              </a:spcAft>
              <a:buSzPts val="1900"/>
              <a:buFont typeface="Red Hat Display"/>
              <a:buChar char="○"/>
            </a:pPr>
            <a:r>
              <a:rPr b="1" lang="en" sz="1900">
                <a:latin typeface="Red Hat Display"/>
                <a:ea typeface="Red Hat Display"/>
                <a:cs typeface="Red Hat Display"/>
                <a:sym typeface="Red Hat Display"/>
              </a:rPr>
              <a:t>AWS –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 należy usunąć z wolumenów tagi klastra: </a:t>
            </a:r>
            <a:r>
              <a:rPr b="1" lang="en" sz="1900">
                <a:latin typeface="Red Hat Display"/>
                <a:ea typeface="Red Hat Display"/>
                <a:cs typeface="Red Hat Display"/>
                <a:sym typeface="Red Hat Display"/>
              </a:rPr>
              <a:t>kubernetes.io/cluster/&lt;infraID&gt;=owned|shared.</a:t>
            </a:r>
            <a:endParaRPr b="1"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425450" lvl="1" marL="1219200" rtl="0" algn="l">
              <a:spcBef>
                <a:spcPts val="0"/>
              </a:spcBef>
              <a:spcAft>
                <a:spcPts val="0"/>
              </a:spcAft>
              <a:buSzPts val="1900"/>
              <a:buFont typeface="Red Hat Display"/>
              <a:buChar char="○"/>
            </a:pPr>
            <a:r>
              <a:rPr b="1" lang="en" sz="1900">
                <a:latin typeface="Red Hat Display"/>
                <a:ea typeface="Red Hat Display"/>
                <a:cs typeface="Red Hat Display"/>
                <a:sym typeface="Red Hat Display"/>
              </a:rPr>
              <a:t>Azure –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 Azure niszczy całą grupę zasobów (</a:t>
            </a:r>
            <a:r>
              <a:rPr b="1" lang="en" sz="1900">
                <a:latin typeface="Red Hat Display"/>
                <a:ea typeface="Red Hat Display"/>
                <a:cs typeface="Red Hat Display"/>
                <a:sym typeface="Red Hat Display"/>
              </a:rPr>
              <a:t>resource group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) klastra, dlatego wolumeny muszą zostać przeniesione do innej grupy, aby je zachować.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425450" lvl="1" marL="1219200" rtl="0" algn="l">
              <a:spcBef>
                <a:spcPts val="0"/>
              </a:spcBef>
              <a:spcAft>
                <a:spcPts val="0"/>
              </a:spcAft>
              <a:buSzPts val="1900"/>
              <a:buFont typeface="Red Hat Display"/>
              <a:buChar char="○"/>
            </a:pPr>
            <a:r>
              <a:rPr b="1" lang="en" sz="1900">
                <a:latin typeface="Red Hat Display"/>
                <a:ea typeface="Red Hat Display"/>
                <a:cs typeface="Red Hat Display"/>
                <a:sym typeface="Red Hat Display"/>
              </a:rPr>
              <a:t>GCP – 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należy usunąć z wolumenów tagi klastra: </a:t>
            </a:r>
            <a:r>
              <a:rPr b="1" lang="en" sz="1900">
                <a:latin typeface="Red Hat Display"/>
                <a:ea typeface="Red Hat Display"/>
                <a:cs typeface="Red Hat Display"/>
                <a:sym typeface="Red Hat Display"/>
              </a:rPr>
              <a:t>kubernetes.io/cluster/&lt;infraID&gt;=owned|shared.</a:t>
            </a:r>
            <a:endParaRPr b="1"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425450" lvl="0" marL="609600" rtl="0" algn="l">
              <a:spcBef>
                <a:spcPts val="1000"/>
              </a:spcBef>
              <a:spcAft>
                <a:spcPts val="0"/>
              </a:spcAft>
              <a:buSzPts val="1900"/>
              <a:buFont typeface="Red Hat Display"/>
              <a:buChar char="●"/>
            </a:pPr>
            <a:r>
              <a:rPr b="1" lang="en" sz="1900">
                <a:latin typeface="Red Hat Display"/>
                <a:ea typeface="Red Hat Display"/>
                <a:cs typeface="Red Hat Display"/>
                <a:sym typeface="Red Hat Display"/>
              </a:rPr>
              <a:t>“Software Defined Storage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”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425450" lvl="1" marL="1219200" rtl="0" algn="l">
              <a:spcBef>
                <a:spcPts val="0"/>
              </a:spcBef>
              <a:spcAft>
                <a:spcPts val="0"/>
              </a:spcAft>
              <a:buSzPts val="1900"/>
              <a:buFont typeface="Red Hat Display"/>
              <a:buChar char="○"/>
            </a:pPr>
            <a:r>
              <a:rPr b="1" lang="en" sz="1900">
                <a:latin typeface="Red Hat Display"/>
                <a:ea typeface="Red Hat Display"/>
                <a:cs typeface="Red Hat Display"/>
                <a:sym typeface="Red Hat Display"/>
              </a:rPr>
              <a:t>Portworx CSI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 – technicznie możliwe, ale bardziej złożone; wymaga odtworzenia stanu CSI z backupu ETCD w celu ponownego wykrycia wolumenów na jednostce LUN.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425450" lvl="1" marL="1219200" rtl="0" algn="l">
              <a:spcBef>
                <a:spcPts val="0"/>
              </a:spcBef>
              <a:spcAft>
                <a:spcPts val="0"/>
              </a:spcAft>
              <a:buSzPts val="1900"/>
              <a:buFont typeface="Red Hat Display"/>
              <a:buChar char="○"/>
            </a:pPr>
            <a:r>
              <a:rPr b="1" lang="en" sz="1900">
                <a:latin typeface="Red Hat Display"/>
                <a:ea typeface="Red Hat Display"/>
                <a:cs typeface="Red Hat Display"/>
                <a:sym typeface="Red Hat Display"/>
              </a:rPr>
              <a:t>Infoscale CSI (Veritas) 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– technicznie możliwe poprzez ponowne użycie tego samego ClusterID i wykrycie wolumenów przez klaster storage'owy.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425450" lvl="1" marL="1219200" rtl="0" algn="l">
              <a:spcBef>
                <a:spcPts val="0"/>
              </a:spcBef>
              <a:spcAft>
                <a:spcPts val="0"/>
              </a:spcAft>
              <a:buSzPts val="1900"/>
              <a:buFont typeface="Red Hat Display"/>
              <a:buChar char="○"/>
            </a:pPr>
            <a:r>
              <a:rPr b="1" lang="en" sz="1900">
                <a:latin typeface="Red Hat Display"/>
                <a:ea typeface="Red Hat Display"/>
                <a:cs typeface="Red Hat Display"/>
                <a:sym typeface="Red Hat Display"/>
              </a:rPr>
              <a:t>HPE XP CSI </a:t>
            </a: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– technicznie możliwe, pod warunkiem, że te same porty macierzy są używane na poziomie klasy storage'owej (StorageClass).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10" name="Google Shape;410;p34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5"/>
          <p:cNvSpPr txBox="1"/>
          <p:nvPr/>
        </p:nvSpPr>
        <p:spPr>
          <a:xfrm>
            <a:off x="523967" y="517967"/>
            <a:ext cx="104217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Red Hat Display"/>
                <a:ea typeface="Red Hat Display"/>
                <a:cs typeface="Red Hat Display"/>
                <a:sym typeface="Red Hat Display"/>
              </a:rPr>
              <a:t>Korzyści</a:t>
            </a:r>
            <a:endParaRPr sz="47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16" name="Google Shape;416;p35"/>
          <p:cNvSpPr txBox="1"/>
          <p:nvPr/>
        </p:nvSpPr>
        <p:spPr>
          <a:xfrm>
            <a:off x="675267" y="1401867"/>
            <a:ext cx="11291100" cy="51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2545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ed Hat Display"/>
              <a:buChar char="●"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Niskie Ryzyko i Przewidywalne Aktualizacje Klastra ✅🛡️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42545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ed Hat Display"/>
              <a:buChar char="○"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Możliwość szybkiego powrotu (fallback) jest zawsze dostępna, co oznacza mniej stresu.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425450" lvl="0" marL="609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Red Hat Display"/>
              <a:buChar char="●"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Uproszczony Model Operacyjny ⚙️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42545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ed Hat Display"/>
              <a:buChar char="○"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Jeden, spójny proces dla budowy i aktualizacji klastra.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42545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ed Hat Display"/>
              <a:buChar char="○"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Wbudowana w proces weryfikacja procedur DR zarówno dla platformy, jak i dla aplikacji.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425450" lvl="0" marL="609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Red Hat Display"/>
              <a:buChar char="●"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Współdzielony Storage i Błyskawiczne Przełączenie 🔁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42545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ed Hat Display"/>
              <a:buChar char="○"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Umożliwia natychmiastowe przełączenie z Klastra A (wygaszenie podów, odłączenie) na Klaster B (uruchomienie podów, podłączenie), o ile wolumeny są dostępne dla obu klastrów.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425450" lvl="0" marL="609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Red Hat Display"/>
              <a:buChar char="●"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Klaster OpenShift jako Jednorazowy Zasób ("Cattle") 🐄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42545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ed Hat Display"/>
              <a:buChar char="○"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Podejście w pełni zorientowane na GitOps i Infrastrukturę jako Kod (IaC).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42545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ed Hat Display"/>
              <a:buChar char="○"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Dane są bezpieczne i niezależne od warstwy OCP.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42545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ed Hat Display"/>
              <a:buChar char="○"/>
            </a:pPr>
            <a:r>
              <a:rPr lang="en" sz="1900">
                <a:latin typeface="Red Hat Display"/>
                <a:ea typeface="Red Hat Display"/>
                <a:cs typeface="Red Hat Display"/>
                <a:sym typeface="Red Hat Display"/>
              </a:rPr>
              <a:t>Eleganckie rozwiązanie – po co kopiować dane przez sieć, skoro są już dostępne na miejscu?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609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17" name="Google Shape;417;p35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8" name="Google Shape;418;p35"/>
          <p:cNvSpPr txBox="1"/>
          <p:nvPr/>
        </p:nvSpPr>
        <p:spPr>
          <a:xfrm>
            <a:off x="-1613375" y="-8"/>
            <a:ext cx="6826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Red Hat Display"/>
                <a:ea typeface="Red Hat Display"/>
                <a:cs typeface="Red Hat Display"/>
                <a:sym typeface="Red Hat Display"/>
              </a:rPr>
              <a:t>Podsumowanie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6"/>
          <p:cNvSpPr txBox="1"/>
          <p:nvPr/>
        </p:nvSpPr>
        <p:spPr>
          <a:xfrm>
            <a:off x="523967" y="517967"/>
            <a:ext cx="104217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Red Hat Display"/>
                <a:ea typeface="Red Hat Display"/>
                <a:cs typeface="Red Hat Display"/>
                <a:sym typeface="Red Hat Display"/>
              </a:rPr>
              <a:t>Thank You / Q&amp;A</a:t>
            </a:r>
            <a:endParaRPr sz="47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424" name="Google Shape;424;p36"/>
          <p:cNvSpPr txBox="1"/>
          <p:nvPr/>
        </p:nvSpPr>
        <p:spPr>
          <a:xfrm>
            <a:off x="-1975500" y="-39233"/>
            <a:ext cx="6826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Red Hat Display"/>
                <a:ea typeface="Red Hat Display"/>
                <a:cs typeface="Red Hat Display"/>
                <a:sym typeface="Red Hat Display"/>
              </a:rPr>
              <a:t>Closing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425" name="Google Shape;42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1674" y="1013726"/>
            <a:ext cx="5184000" cy="29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6"/>
          <p:cNvSpPr txBox="1"/>
          <p:nvPr/>
        </p:nvSpPr>
        <p:spPr>
          <a:xfrm>
            <a:off x="839392" y="5623042"/>
            <a:ext cx="105132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Red Hat Display"/>
                <a:ea typeface="Red Hat Display"/>
                <a:cs typeface="Red Hat Display"/>
                <a:sym typeface="Red Hat Display"/>
                <a:hlinkClick r:id="rId4"/>
              </a:rPr>
              <a:t>https://github.com/jbartyze/rh-summit-reattachment-pattern</a:t>
            </a:r>
            <a:r>
              <a:rPr lang="en" sz="1700">
                <a:solidFill>
                  <a:srgbClr val="1A1C1E"/>
                </a:solidFill>
                <a:highlight>
                  <a:schemeClr val="lt1"/>
                </a:highlight>
              </a:rPr>
              <a:t> </a:t>
            </a:r>
            <a:r>
              <a:rPr lang="en" sz="1900" u="sng">
                <a:solidFill>
                  <a:schemeClr val="hlink"/>
                </a:solidFill>
                <a:latin typeface="Red Hat Display"/>
                <a:ea typeface="Red Hat Display"/>
                <a:cs typeface="Red Hat Display"/>
                <a:sym typeface="Red Hat Display"/>
                <a:hlinkClick r:id="rId5"/>
              </a:rPr>
              <a:t>https://www.linkedin.com/in/jacek-bartyzel-14b06943/</a:t>
            </a:r>
            <a:r>
              <a:rPr lang="en" sz="1900" u="sng">
                <a:solidFill>
                  <a:schemeClr val="hlink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endParaRPr sz="1700">
              <a:solidFill>
                <a:srgbClr val="1A1C1E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427" name="Google Shape;427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96250" y="4165375"/>
            <a:ext cx="2413776" cy="2413776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6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885200" y="404100"/>
            <a:ext cx="104217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Red Hat Display"/>
                <a:ea typeface="Red Hat Display"/>
                <a:cs typeface="Red Hat Display"/>
                <a:sym typeface="Red Hat Display"/>
              </a:rPr>
              <a:t>Zastrzeżenie</a:t>
            </a:r>
            <a:endParaRPr sz="47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404000" y="1136999"/>
            <a:ext cx="11163600" cy="51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525" lIns="162525" spcFirstLastPara="1" rIns="162525" wrap="square" tIns="162525">
            <a:noAutofit/>
          </a:bodyPr>
          <a:lstStyle/>
          <a:p>
            <a:pPr indent="-514350" lvl="0" marL="812800" rtl="0" algn="l">
              <a:lnSpc>
                <a:spcPct val="142857"/>
              </a:lnSpc>
              <a:spcBef>
                <a:spcPts val="1500"/>
              </a:spcBef>
              <a:spcAft>
                <a:spcPts val="0"/>
              </a:spcAft>
              <a:buClr>
                <a:srgbClr val="1A1C1E"/>
              </a:buClr>
              <a:buSzPts val="1700"/>
              <a:buChar char="●"/>
            </a:pPr>
            <a:r>
              <a:rPr b="1" lang="en" sz="1700">
                <a:solidFill>
                  <a:srgbClr val="1A1C1E"/>
                </a:solidFill>
                <a:highlight>
                  <a:srgbClr val="FFFFFF"/>
                </a:highlight>
              </a:rPr>
              <a:t>Przedstawione w tej prezentacji poglądy i opinie są wyłącznie moje i nie muszą odzwierciedlać stanowiska mojego pracodawcy ani klientów.</a:t>
            </a:r>
            <a:endParaRPr b="1" sz="17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514350" lvl="0" marL="8128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700"/>
              <a:buChar char="●"/>
            </a:pPr>
            <a:r>
              <a:rPr b="1" lang="en" sz="1700">
                <a:solidFill>
                  <a:srgbClr val="1A1C1E"/>
                </a:solidFill>
                <a:highlight>
                  <a:srgbClr val="FFFFFF"/>
                </a:highlight>
              </a:rPr>
              <a:t>Wszelkie treści mają charakter wyłącznie informacyjny i edukacyjny.</a:t>
            </a:r>
            <a:endParaRPr b="1" sz="17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514350" lvl="0" marL="8128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700"/>
              <a:buChar char="●"/>
            </a:pPr>
            <a:r>
              <a:rPr b="1" lang="en" sz="1700">
                <a:solidFill>
                  <a:srgbClr val="1A1C1E"/>
                </a:solidFill>
                <a:highlight>
                  <a:srgbClr val="FFFFFF"/>
                </a:highlight>
              </a:rPr>
              <a:t>Wszystkie znaki towarowe, logotypy i nazwy marek są własnością ich prawowitych właścicieli.</a:t>
            </a:r>
            <a:endParaRPr b="1" sz="17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0" lvl="0" marL="812800" rtl="0" algn="l">
              <a:lnSpc>
                <a:spcPct val="142857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21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/>
        </p:nvSpPr>
        <p:spPr>
          <a:xfrm>
            <a:off x="885200" y="404100"/>
            <a:ext cx="104217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Red Hat Display"/>
                <a:ea typeface="Red Hat Display"/>
                <a:cs typeface="Red Hat Display"/>
                <a:sym typeface="Red Hat Display"/>
              </a:rPr>
              <a:t>Podziękowania</a:t>
            </a:r>
            <a:endParaRPr sz="47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404000" y="1137000"/>
            <a:ext cx="11406300" cy="4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525" lIns="162525" spcFirstLastPara="1" rIns="162525" wrap="square" tIns="1625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2100">
                <a:latin typeface="Red Hat Display"/>
                <a:ea typeface="Red Hat Display"/>
                <a:cs typeface="Red Hat Display"/>
                <a:sym typeface="Red Hat Display"/>
              </a:rPr>
            </a:br>
            <a:br>
              <a:rPr lang="en" sz="2100">
                <a:latin typeface="Red Hat Display"/>
                <a:ea typeface="Red Hat Display"/>
                <a:cs typeface="Red Hat Display"/>
                <a:sym typeface="Red Hat Display"/>
              </a:rPr>
            </a:br>
            <a:br>
              <a:rPr lang="en" sz="2100">
                <a:latin typeface="Red Hat Display"/>
                <a:ea typeface="Red Hat Display"/>
                <a:cs typeface="Red Hat Display"/>
                <a:sym typeface="Red Hat Display"/>
              </a:rPr>
            </a:br>
            <a:br>
              <a:rPr lang="en" sz="2100">
                <a:latin typeface="Red Hat Display"/>
                <a:ea typeface="Red Hat Display"/>
                <a:cs typeface="Red Hat Display"/>
                <a:sym typeface="Red Hat Display"/>
              </a:rPr>
            </a:br>
            <a:br>
              <a:rPr lang="en" sz="2100"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lang="en" sz="1700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Chciałbym serdecznie podziękować zespołowi Cloudware.</a:t>
            </a:r>
            <a:br>
              <a:rPr lang="en" sz="1700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</a:br>
            <a:endParaRPr sz="17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Ich wsparcie i zaangażowanie w społeczność cloud-native umożliwiły mi przygotowanie i wygłoszenie dzisiejszego wystąpienia.</a:t>
            </a:r>
            <a:endParaRPr sz="17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2350" y="1725282"/>
            <a:ext cx="5127299" cy="8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/>
        </p:nvSpPr>
        <p:spPr>
          <a:xfrm>
            <a:off x="885200" y="404100"/>
            <a:ext cx="104217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Red Hat Display"/>
                <a:ea typeface="Red Hat Display"/>
                <a:cs typeface="Red Hat Display"/>
                <a:sym typeface="Red Hat Display"/>
              </a:rPr>
              <a:t>Co dziś omówimy</a:t>
            </a:r>
            <a:endParaRPr sz="47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404000" y="1137000"/>
            <a:ext cx="11466300" cy="55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525" lIns="162525" spcFirstLastPara="1" rIns="162525" wrap="square" tIns="162525">
            <a:noAutofit/>
          </a:bodyPr>
          <a:lstStyle/>
          <a:p>
            <a:pPr indent="-514350" lvl="0" marL="81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ed Hat Display"/>
              <a:buChar char="●"/>
            </a:pPr>
            <a:r>
              <a:rPr lang="en" sz="1700">
                <a:latin typeface="Red Hat Display"/>
                <a:ea typeface="Red Hat Display"/>
                <a:cs typeface="Red Hat Display"/>
                <a:sym typeface="Red Hat Display"/>
              </a:rPr>
              <a:t>Dzisiejsze wyzwania cyklu życia klastrów OCP  w świecie pełnym stanu</a:t>
            </a:r>
            <a:endParaRPr sz="17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514350" lvl="1" marL="162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ed Hat Display"/>
              <a:buChar char="○"/>
            </a:pPr>
            <a:r>
              <a:rPr lang="en" sz="1700">
                <a:latin typeface="Red Hat Display"/>
                <a:ea typeface="Red Hat Display"/>
                <a:cs typeface="Red Hat Display"/>
                <a:sym typeface="Red Hat Display"/>
              </a:rPr>
              <a:t>Problem z tradycyjnym odtwarzaniem po awarii (DR) i upgrade’ami</a:t>
            </a:r>
            <a:endParaRPr sz="17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514350" lvl="1" marL="162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ed Hat Display"/>
              <a:buChar char="○"/>
            </a:pPr>
            <a:r>
              <a:rPr lang="en" sz="1700">
                <a:latin typeface="Red Hat Display"/>
                <a:ea typeface="Red Hat Display"/>
                <a:cs typeface="Red Hat Display"/>
                <a:sym typeface="Red Hat Display"/>
              </a:rPr>
              <a:t>Dlaczego sam „backup &amp; restore” często nie wystarcza</a:t>
            </a:r>
            <a:endParaRPr sz="17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514350" lvl="0" marL="812800" marR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700"/>
              <a:buFont typeface="Red Hat Display"/>
              <a:buChar char="●"/>
            </a:pPr>
            <a:r>
              <a:rPr lang="en" sz="1700">
                <a:latin typeface="Red Hat Display"/>
                <a:ea typeface="Red Hat Display"/>
                <a:cs typeface="Red Hat Display"/>
                <a:sym typeface="Red Hat Display"/>
              </a:rPr>
              <a:t>Wprowadzenie do Reattachment Pattern</a:t>
            </a:r>
            <a:endParaRPr sz="17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514350" lvl="1" marL="1625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ed Hat Display"/>
              <a:buChar char="○"/>
            </a:pPr>
            <a:r>
              <a:rPr lang="en" sz="1700">
                <a:latin typeface="Red Hat Display"/>
                <a:ea typeface="Red Hat Display"/>
                <a:cs typeface="Red Hat Display"/>
                <a:sym typeface="Red Hat Display"/>
              </a:rPr>
              <a:t>Kluczowa idea: oddzielenie (decoupling) klastra od danych</a:t>
            </a:r>
            <a:endParaRPr sz="17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514350" lvl="1" marL="1625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ed Hat Display"/>
              <a:buChar char="○"/>
            </a:pPr>
            <a:r>
              <a:rPr lang="en" sz="1700">
                <a:latin typeface="Red Hat Display"/>
                <a:ea typeface="Red Hat Display"/>
                <a:cs typeface="Red Hat Display"/>
                <a:sym typeface="Red Hat Display"/>
              </a:rPr>
              <a:t>Traktowanie klastra OpenShift jako infrastruktury jednorazowej (efemerycznej)</a:t>
            </a:r>
            <a:endParaRPr sz="17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514350" lvl="0" marL="8128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ed Hat Display"/>
              <a:buChar char="●"/>
            </a:pPr>
            <a:r>
              <a:rPr lang="en" sz="1700">
                <a:latin typeface="Red Hat Display"/>
                <a:ea typeface="Red Hat Display"/>
                <a:cs typeface="Red Hat Display"/>
                <a:sym typeface="Red Hat Display"/>
              </a:rPr>
              <a:t>Pod maską: jak to działa w praktyce</a:t>
            </a:r>
            <a:endParaRPr sz="17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514350" lvl="1" marL="162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ed Hat Display"/>
              <a:buChar char="○"/>
            </a:pPr>
            <a:r>
              <a:rPr lang="en" sz="1700">
                <a:latin typeface="Red Hat Display"/>
                <a:ea typeface="Red Hat Display"/>
                <a:cs typeface="Red Hat Display"/>
                <a:sym typeface="Red Hat Display"/>
              </a:rPr>
              <a:t>Przykład on-prem z wykorzystanie sterownika vSphere CSI</a:t>
            </a:r>
            <a:endParaRPr sz="1700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514350" lvl="0" marL="8128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700"/>
              <a:buFont typeface="Red Hat Display"/>
              <a:buChar char="●"/>
            </a:pPr>
            <a:r>
              <a:rPr lang="en" sz="1700">
                <a:latin typeface="Red Hat Display"/>
                <a:ea typeface="Red Hat Display"/>
                <a:cs typeface="Red Hat Display"/>
                <a:sym typeface="Red Hat Display"/>
              </a:rPr>
              <a:t>Zastosowania, korzyści, wyzwania</a:t>
            </a:r>
            <a:endParaRPr sz="17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514350" lvl="1" marL="162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ed Hat Display"/>
              <a:buChar char="○"/>
            </a:pPr>
            <a:r>
              <a:rPr b="1" lang="en" sz="1700">
                <a:latin typeface="Red Hat Display"/>
                <a:ea typeface="Red Hat Display"/>
                <a:cs typeface="Red Hat Display"/>
                <a:sym typeface="Red Hat Display"/>
              </a:rPr>
              <a:t>Wartość biznesowa: </a:t>
            </a:r>
            <a:r>
              <a:rPr lang="en" sz="1700">
                <a:latin typeface="Red Hat Display"/>
                <a:ea typeface="Red Hat Display"/>
                <a:cs typeface="Red Hat Display"/>
                <a:sym typeface="Red Hat Display"/>
              </a:rPr>
              <a:t>korzyści i wpływ na RTO (Recovery Time Objective)</a:t>
            </a:r>
            <a:endParaRPr sz="17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514350" lvl="1" marL="162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ed Hat Display"/>
              <a:buChar char="○"/>
            </a:pPr>
            <a:r>
              <a:rPr b="1" lang="en" sz="1700">
                <a:latin typeface="Red Hat Display"/>
                <a:ea typeface="Red Hat Display"/>
                <a:cs typeface="Red Hat Display"/>
                <a:sym typeface="Red Hat Display"/>
              </a:rPr>
              <a:t>Przypadki użycia: </a:t>
            </a:r>
            <a:r>
              <a:rPr lang="en" sz="1700">
                <a:latin typeface="Red Hat Display"/>
                <a:ea typeface="Red Hat Display"/>
                <a:cs typeface="Red Hat Display"/>
                <a:sym typeface="Red Hat Display"/>
              </a:rPr>
              <a:t>transformacja strategii DR, aktualizacji i migracji</a:t>
            </a:r>
            <a:endParaRPr sz="17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514350" lvl="1" marL="162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ed Hat Display"/>
              <a:buChar char="○"/>
            </a:pPr>
            <a:r>
              <a:rPr b="1" lang="en" sz="1700">
                <a:latin typeface="Red Hat Display"/>
                <a:ea typeface="Red Hat Display"/>
                <a:cs typeface="Red Hat Display"/>
                <a:sym typeface="Red Hat Display"/>
              </a:rPr>
              <a:t>W praktyce: </a:t>
            </a:r>
            <a:r>
              <a:rPr lang="en" sz="1700">
                <a:latin typeface="Red Hat Display"/>
                <a:ea typeface="Red Hat Display"/>
                <a:cs typeface="Red Hat Display"/>
                <a:sym typeface="Red Hat Display"/>
              </a:rPr>
              <a:t>realne wyzwania i kluczowe kwestie do rozważenia</a:t>
            </a:r>
            <a:endParaRPr sz="17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162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25" name="Google Shape;125;p18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/>
        </p:nvSpPr>
        <p:spPr>
          <a:xfrm>
            <a:off x="448913" y="332525"/>
            <a:ext cx="10421700" cy="13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Red Hat Display"/>
                <a:ea typeface="Red Hat Display"/>
                <a:cs typeface="Red Hat Display"/>
                <a:sym typeface="Red Hat Display"/>
              </a:rPr>
              <a:t>Typy zasobów </a:t>
            </a:r>
            <a:br>
              <a:rPr lang="en" sz="4700"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lang="en" sz="3900">
                <a:latin typeface="Red Hat Display"/>
                <a:ea typeface="Red Hat Display"/>
                <a:cs typeface="Red Hat Display"/>
                <a:sym typeface="Red Hat Display"/>
              </a:rPr>
              <a:t>“Cattle vs. Pets”</a:t>
            </a:r>
            <a:endParaRPr sz="3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714071" y="4261083"/>
            <a:ext cx="4670700" cy="27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525" lIns="162525" spcFirstLastPara="1" rIns="162525" wrap="square" tIns="162525">
            <a:noAutofit/>
          </a:bodyPr>
          <a:lstStyle/>
          <a:p>
            <a:pPr indent="-514350" lvl="0" marL="812800" rtl="0" algn="l">
              <a:lnSpc>
                <a:spcPct val="142857"/>
              </a:lnSpc>
              <a:spcBef>
                <a:spcPts val="1500"/>
              </a:spcBef>
              <a:spcAft>
                <a:spcPts val="0"/>
              </a:spcAft>
              <a:buClr>
                <a:srgbClr val="1A1C1E"/>
              </a:buClr>
              <a:buSzPts val="1700"/>
              <a:buChar char="●"/>
            </a:pPr>
            <a:r>
              <a:rPr b="1" lang="en" sz="1700">
                <a:solidFill>
                  <a:srgbClr val="1A1C1E"/>
                </a:solidFill>
                <a:highlight>
                  <a:srgbClr val="FFFFFF"/>
                </a:highlight>
              </a:rPr>
              <a:t>Efemeryczne</a:t>
            </a:r>
            <a:endParaRPr b="1" sz="17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514350" lvl="0" marL="8128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700"/>
              <a:buChar char="●"/>
            </a:pPr>
            <a:r>
              <a:rPr b="1" lang="en" sz="1700">
                <a:solidFill>
                  <a:srgbClr val="1A1C1E"/>
                </a:solidFill>
                <a:highlight>
                  <a:srgbClr val="FFFFFF"/>
                </a:highlight>
              </a:rPr>
              <a:t>Skalowalne</a:t>
            </a:r>
            <a:endParaRPr b="1" sz="17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514350" lvl="0" marL="8128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700"/>
              <a:buChar char="●"/>
            </a:pPr>
            <a:r>
              <a:rPr b="1" lang="en" sz="1700">
                <a:solidFill>
                  <a:srgbClr val="1A1C1E"/>
                </a:solidFill>
                <a:highlight>
                  <a:srgbClr val="FFFFFF"/>
                </a:highlight>
              </a:rPr>
              <a:t>Jednorazowe</a:t>
            </a:r>
            <a:endParaRPr b="1" sz="17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514350" lvl="0" marL="8128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700"/>
              <a:buChar char="●"/>
            </a:pPr>
            <a:r>
              <a:rPr b="1" lang="en" sz="1700">
                <a:solidFill>
                  <a:srgbClr val="1A1C1E"/>
                </a:solidFill>
                <a:highlight>
                  <a:srgbClr val="FFFFFF"/>
                </a:highlight>
              </a:rPr>
              <a:t>Bezstanowe</a:t>
            </a:r>
            <a:endParaRPr b="1" sz="17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0" lvl="0" marL="812800" rtl="0" algn="l">
              <a:lnSpc>
                <a:spcPct val="142857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21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221" y="2323400"/>
            <a:ext cx="1263500" cy="12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9588" y="2435517"/>
            <a:ext cx="1263500" cy="12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9304" y="1897517"/>
            <a:ext cx="1053500" cy="10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2021" y="2950698"/>
            <a:ext cx="988067" cy="964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8304" y="1753655"/>
            <a:ext cx="1734600" cy="131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3868" y="3070200"/>
            <a:ext cx="1053500" cy="10864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9"/>
          <p:cNvCxnSpPr/>
          <p:nvPr/>
        </p:nvCxnSpPr>
        <p:spPr>
          <a:xfrm>
            <a:off x="5741921" y="1832817"/>
            <a:ext cx="51900" cy="4791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9" name="Google Shape;13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79204" y="1897517"/>
            <a:ext cx="1053500" cy="1028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79204" y="2918734"/>
            <a:ext cx="1053500" cy="1028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14104" y="1988250"/>
            <a:ext cx="988033" cy="96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14104" y="2953150"/>
            <a:ext cx="988033" cy="96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77010" y="1976667"/>
            <a:ext cx="988034" cy="988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21162" y="2958067"/>
            <a:ext cx="1154691" cy="108643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/>
        </p:nvSpPr>
        <p:spPr>
          <a:xfrm>
            <a:off x="6393871" y="4261083"/>
            <a:ext cx="4670700" cy="27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525" lIns="162525" spcFirstLastPara="1" rIns="162525" wrap="square" tIns="162525">
            <a:noAutofit/>
          </a:bodyPr>
          <a:lstStyle/>
          <a:p>
            <a:pPr indent="-514350" lvl="0" marL="812800" rtl="0" algn="l">
              <a:lnSpc>
                <a:spcPct val="142857"/>
              </a:lnSpc>
              <a:spcBef>
                <a:spcPts val="1500"/>
              </a:spcBef>
              <a:spcAft>
                <a:spcPts val="0"/>
              </a:spcAft>
              <a:buClr>
                <a:srgbClr val="1A1C1E"/>
              </a:buClr>
              <a:buSzPts val="1700"/>
              <a:buChar char="●"/>
            </a:pPr>
            <a:r>
              <a:rPr b="1" lang="en" sz="1700">
                <a:solidFill>
                  <a:srgbClr val="1A1C1E"/>
                </a:solidFill>
                <a:highlight>
                  <a:srgbClr val="FFFFFF"/>
                </a:highlight>
              </a:rPr>
              <a:t>Trwałe</a:t>
            </a:r>
            <a:endParaRPr b="1" sz="17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514350" lvl="0" marL="8128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700"/>
              <a:buChar char="●"/>
            </a:pPr>
            <a:r>
              <a:rPr b="1" lang="en" sz="1700">
                <a:solidFill>
                  <a:srgbClr val="1A1C1E"/>
                </a:solidFill>
                <a:highlight>
                  <a:srgbClr val="FFFFFF"/>
                </a:highlight>
              </a:rPr>
              <a:t>Spójne</a:t>
            </a:r>
            <a:endParaRPr b="1" sz="17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514350" lvl="0" marL="8128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700"/>
              <a:buChar char="●"/>
            </a:pPr>
            <a:r>
              <a:rPr b="1" lang="en" sz="1700">
                <a:solidFill>
                  <a:srgbClr val="1A1C1E"/>
                </a:solidFill>
                <a:highlight>
                  <a:srgbClr val="FFFFFF"/>
                </a:highlight>
              </a:rPr>
              <a:t>Chronione</a:t>
            </a:r>
            <a:endParaRPr b="1" sz="17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-514350" lvl="0" marL="8128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700"/>
              <a:buChar char="●"/>
            </a:pPr>
            <a:r>
              <a:rPr b="1" lang="en" sz="1700">
                <a:solidFill>
                  <a:srgbClr val="1A1C1E"/>
                </a:solidFill>
                <a:highlight>
                  <a:srgbClr val="FFFFFF"/>
                </a:highlight>
              </a:rPr>
              <a:t>Stanowe</a:t>
            </a:r>
            <a:endParaRPr b="1" sz="17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indent="0" lvl="0" marL="812800" rtl="0" algn="l">
              <a:lnSpc>
                <a:spcPct val="142857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21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-1975500" y="-39233"/>
            <a:ext cx="6826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Red Hat Display"/>
                <a:ea typeface="Red Hat Display"/>
                <a:cs typeface="Red Hat Display"/>
                <a:sym typeface="Red Hat Display"/>
              </a:rPr>
              <a:t>Wyzwanie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/>
        </p:nvSpPr>
        <p:spPr>
          <a:xfrm>
            <a:off x="-1975500" y="-39233"/>
            <a:ext cx="6826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Red Hat Display"/>
                <a:ea typeface="Red Hat Display"/>
                <a:cs typeface="Red Hat Display"/>
                <a:sym typeface="Red Hat Display"/>
              </a:rPr>
              <a:t>Wyzwania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885200" y="637567"/>
            <a:ext cx="104217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Red Hat Display"/>
                <a:ea typeface="Red Hat Display"/>
                <a:cs typeface="Red Hat Display"/>
                <a:sym typeface="Red Hat Display"/>
              </a:rPr>
              <a:t>Cykl życia OCP</a:t>
            </a:r>
            <a:endParaRPr sz="47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503833" y="1366767"/>
            <a:ext cx="10729200" cy="52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A1C1E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A</a:t>
            </a:r>
            <a:r>
              <a:rPr b="1" lang="en">
                <a:solidFill>
                  <a:srgbClr val="1A1C1E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ktualizacja </a:t>
            </a:r>
            <a:r>
              <a:rPr b="1" lang="en" sz="1400">
                <a:solidFill>
                  <a:srgbClr val="1A1C1E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In-Place </a:t>
            </a:r>
            <a:endParaRPr sz="1400">
              <a:solidFill>
                <a:srgbClr val="1A1C1E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A1C1E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" sz="1300">
                <a:solidFill>
                  <a:srgbClr val="1A1C1E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Główne Problemy:</a:t>
            </a:r>
            <a:endParaRPr b="1" sz="1300">
              <a:solidFill>
                <a:srgbClr val="1A1C1E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7350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Inter"/>
              <a:buChar char="●"/>
            </a:pPr>
            <a:r>
              <a:rPr b="1" lang="en" sz="1300">
                <a:solidFill>
                  <a:srgbClr val="1A1C1E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Wysokie Ryzyko: Brak Możliwości Powrotu ("Point of No Return")</a:t>
            </a:r>
            <a:endParaRPr b="1" sz="1300">
              <a:solidFill>
                <a:srgbClr val="1A1C1E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7350" lvl="1" marL="1219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Inter"/>
              <a:buChar char="○"/>
            </a:pPr>
            <a:r>
              <a:rPr lang="en" sz="1300">
                <a:solidFill>
                  <a:srgbClr val="1A1C1E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Aktualizacja "in-place" to ryzykowna, jednokierunkowa operacja. Awaria w trakcie procesu może pozostawić klaster w stanie niefunkcjonalnym, prowadząc do krytycznej niedostępności systemu.</a:t>
            </a:r>
            <a:endParaRPr sz="1300">
              <a:solidFill>
                <a:srgbClr val="1A1C1E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7350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Inter"/>
              <a:buChar char="●"/>
            </a:pPr>
            <a:r>
              <a:rPr b="1" lang="en" sz="1300">
                <a:solidFill>
                  <a:srgbClr val="1A1C1E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Wydłużony Czas Niedostępności (Downtime)</a:t>
            </a:r>
            <a:endParaRPr b="1" sz="1300">
              <a:solidFill>
                <a:srgbClr val="1A1C1E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7350" lvl="1" marL="1219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Inter"/>
              <a:buChar char="○"/>
            </a:pPr>
            <a:r>
              <a:rPr lang="en" sz="1300">
                <a:solidFill>
                  <a:srgbClr val="1A1C1E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Proces wymaga zaplanowanego i często długiego okna serwisowego, co ma bezpośredni wpływ na dostępność usług.</a:t>
            </a:r>
            <a:endParaRPr sz="1300">
              <a:solidFill>
                <a:srgbClr val="1A1C1E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7350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Inter"/>
              <a:buChar char="●"/>
            </a:pPr>
            <a:r>
              <a:rPr b="1" lang="en" sz="1300">
                <a:solidFill>
                  <a:srgbClr val="1A1C1E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Niemożliwy Rollback</a:t>
            </a:r>
            <a:endParaRPr b="1" sz="1300">
              <a:solidFill>
                <a:srgbClr val="1A1C1E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7350" lvl="1" marL="1219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Inter"/>
              <a:buChar char="○"/>
            </a:pPr>
            <a:r>
              <a:rPr lang="en" sz="1300">
                <a:solidFill>
                  <a:srgbClr val="1A1C1E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Wycofanie nieudanej aktualizacji często nie jest możliwe. Jedyną ścieżką jest próba naprawy problemu pod presją czasu (podejście "fall-forward"), co jest stresujące i nieprzewidywalne.</a:t>
            </a:r>
            <a:endParaRPr sz="1300">
              <a:solidFill>
                <a:srgbClr val="1A1C1E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7350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Inter"/>
              <a:buChar char="●"/>
            </a:pPr>
            <a:r>
              <a:rPr b="1" lang="en" sz="1300">
                <a:solidFill>
                  <a:srgbClr val="1A1C1E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Niekompatybilność Aplikacji ("Cicha Awaria")</a:t>
            </a:r>
            <a:endParaRPr b="1" sz="1300">
              <a:solidFill>
                <a:srgbClr val="1A1C1E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7350" lvl="1" marL="1219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Inter"/>
              <a:buChar char="○"/>
            </a:pPr>
            <a:r>
              <a:rPr lang="en" sz="1300">
                <a:solidFill>
                  <a:srgbClr val="1A1C1E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Sama aktualizacja klastra może zakończyć się sukcesem, ale aplikacje przestają działać z powodu przestarzałych API lub subtelnych zmian w nowej wersji. "Udany" upgrade wciąż skutkuje częściową lub całkowitą </a:t>
            </a:r>
            <a:r>
              <a:rPr lang="en" sz="1300">
                <a:solidFill>
                  <a:srgbClr val="1A1C1E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awarią </a:t>
            </a:r>
            <a:r>
              <a:rPr lang="en" sz="1300">
                <a:solidFill>
                  <a:srgbClr val="1A1C1E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usługi.</a:t>
            </a:r>
            <a:endParaRPr sz="1300">
              <a:solidFill>
                <a:srgbClr val="1A1C1E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7350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Inter"/>
              <a:buChar char="●"/>
            </a:pPr>
            <a:r>
              <a:rPr b="1" lang="en" sz="1300">
                <a:solidFill>
                  <a:srgbClr val="1A1C1E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Dryft Konfiguracji i Brak "Higieny" Klastra</a:t>
            </a:r>
            <a:endParaRPr b="1" sz="1300">
              <a:solidFill>
                <a:srgbClr val="1A1C1E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7350" lvl="1" marL="1219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Inter"/>
              <a:buChar char="○"/>
            </a:pPr>
            <a:r>
              <a:rPr lang="en" sz="1300">
                <a:solidFill>
                  <a:srgbClr val="1A1C1E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Aktualizacja "in-place" nigdy nie daje "świeżego startu". Przestarzałe definicje CRD, pozostałości po starych operatorach i ukryte zależności są przenoszone dalej, tworząc kruche i nieprzewidywalne środowisko, którym z czasem coraz trudniej zarządzać.</a:t>
            </a:r>
            <a:endParaRPr sz="1300">
              <a:solidFill>
                <a:srgbClr val="1A1C1E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55" name="Google Shape;155;p20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/>
        </p:nvSpPr>
        <p:spPr>
          <a:xfrm>
            <a:off x="885200" y="535467"/>
            <a:ext cx="104217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Red Hat Display"/>
                <a:ea typeface="Red Hat Display"/>
                <a:cs typeface="Red Hat Display"/>
                <a:sym typeface="Red Hat Display"/>
              </a:rPr>
              <a:t>Cykl życia OCP</a:t>
            </a:r>
            <a:endParaRPr sz="47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-1975500" y="-39233"/>
            <a:ext cx="6826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Red Hat Display"/>
                <a:ea typeface="Red Hat Display"/>
                <a:cs typeface="Red Hat Display"/>
                <a:sym typeface="Red Hat Display"/>
              </a:rPr>
              <a:t>Wyzwania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557400" y="1305476"/>
            <a:ext cx="11077200" cy="56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Odtwarzanie DR: Odbudowa z Przywróceniem Danych z Tradycyjnego Backup'u</a:t>
            </a:r>
            <a:endParaRPr b="1" sz="13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Główne Problemy:</a:t>
            </a:r>
            <a:endParaRPr b="1" sz="13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7350" lvl="0" marL="609600" rtl="0" algn="l">
              <a:lnSpc>
                <a:spcPct val="142857"/>
              </a:lnSpc>
              <a:spcBef>
                <a:spcPts val="150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Inter"/>
              <a:buChar char="●"/>
            </a:pPr>
            <a:r>
              <a:rPr b="1" lang="en" sz="1300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Wysoki Docelowy Czas Odtworzenia(RTO) i Gwarantowana Utrata Danych (RPO)</a:t>
            </a:r>
            <a:endParaRPr b="1" sz="13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7350" lvl="1" marL="1219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Inter"/>
              <a:buChar char="○"/>
            </a:pPr>
            <a:r>
              <a:rPr lang="en" sz="1300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Odtwarzanie danych jest ograniczone przepustowością sieci, co po odbudowie nowego klastra wydłuża czas niedostępności z minut do godzin lub nawet dni.</a:t>
            </a:r>
            <a:endParaRPr sz="13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7350" lvl="1" marL="1219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Inter"/>
              <a:buChar char="○"/>
            </a:pPr>
            <a:r>
              <a:rPr lang="en" sz="1300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Można odtworzyć stan tylko z ostatniej kopii zapasowej, co oznacza, że utrata danych jest nieunikniona.</a:t>
            </a:r>
            <a:endParaRPr sz="13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7350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Inter"/>
              <a:buChar char="●"/>
            </a:pPr>
            <a:r>
              <a:rPr b="1" lang="en" sz="1300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Skomplikowane i Kruche Narzędzia i Procesy</a:t>
            </a:r>
            <a:endParaRPr b="1" sz="13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7350" lvl="1" marL="1219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Inter"/>
              <a:buChar char="○"/>
            </a:pPr>
            <a:r>
              <a:rPr lang="en" sz="1300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Wymaga utrzymania osobnej infrastruktury do backupu (np. Velero, S3), która musi być stale zarządzana i weryfikowana.</a:t>
            </a:r>
            <a:endParaRPr sz="13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7350" lvl="1" marL="1219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Inter"/>
              <a:buChar char="○"/>
            </a:pPr>
            <a:r>
              <a:rPr lang="en" sz="1300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Moment kryzysu to najgorszy czas na odkrycie, że kopia zapasowa jest uszkodzona.</a:t>
            </a:r>
            <a:endParaRPr sz="13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7350" lvl="1" marL="1219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Inter"/>
              <a:buChar char="○"/>
            </a:pPr>
            <a:r>
              <a:rPr lang="en" sz="1300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Zmusza zespoły do utrzymywania wielu złożonych procedur odtwarzania: jednej dla standardowego przywrócenia, i osobnej dla "najgorszego scenariusza", gdy backup zawiedzie – co wymaga odbudowy pustego klastra i wdrożenia aplikacji od zera.</a:t>
            </a:r>
            <a:endParaRPr sz="13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7350" lvl="0" marL="609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Inter"/>
              <a:buChar char="●"/>
            </a:pPr>
            <a:r>
              <a:rPr b="1" lang="en" sz="1300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Problem "Grawitacji Danych" ("Data Gravity")</a:t>
            </a:r>
            <a:endParaRPr b="1" sz="13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87350" lvl="1" marL="1219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Inter"/>
              <a:buChar char="○"/>
            </a:pPr>
            <a:r>
              <a:rPr lang="en" sz="1300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Fizyczne przenoszenie terabajtów danych jest z natury powolne, nieefektywne i kosztowne, zarówno w przypadku backupów, jak i replikacji na poziomie aplikacji z innej lokalizacji/strefy.</a:t>
            </a:r>
            <a:endParaRPr sz="13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609600" rtl="0" algn="l">
              <a:lnSpc>
                <a:spcPct val="142857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/>
        </p:nvSpPr>
        <p:spPr>
          <a:xfrm>
            <a:off x="461867" y="535467"/>
            <a:ext cx="114276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Red Hat Display"/>
                <a:ea typeface="Red Hat Display"/>
                <a:cs typeface="Red Hat Display"/>
                <a:sym typeface="Red Hat Display"/>
              </a:rPr>
              <a:t>Fundamenty Storage'u w OpenShift</a:t>
            </a:r>
            <a:endParaRPr sz="4700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-1975500" y="-39233"/>
            <a:ext cx="6826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Red Hat Display"/>
                <a:ea typeface="Red Hat Display"/>
                <a:cs typeface="Red Hat Display"/>
                <a:sym typeface="Red Hat Display"/>
              </a:rPr>
              <a:t>Podstawy</a:t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591267" y="1584867"/>
            <a:ext cx="3534300" cy="49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Sterownik CSI</a:t>
            </a:r>
            <a:endParaRPr b="1" sz="14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sz="14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4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Czym jest: Tłumaczem</a:t>
            </a:r>
            <a:r>
              <a:rPr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, który pozwala OpenShift-owi zarządzać pamięcią masową z różnych źródeł (np. vSphere, Portworx, macierze dyskowe). Przekłada on generyczne żądania z Kubernetes na specyficzne polecenia dla danego systemu storage'owego.</a:t>
            </a:r>
            <a:endParaRPr sz="14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3994867" y="1584867"/>
            <a:ext cx="3711900" cy="49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" sz="1400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Dynamiczna </a:t>
            </a:r>
            <a:r>
              <a:rPr b="1"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Alokacja</a:t>
            </a:r>
            <a:endParaRPr b="1" sz="14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4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Czym jest: Sposób zautomatyzowany. </a:t>
            </a:r>
            <a:r>
              <a:rPr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Deweloper zgłasza zapotrzebowanie na storage (tworząc obiekt </a:t>
            </a:r>
            <a:r>
              <a:rPr b="1"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PVC</a:t>
            </a:r>
            <a:r>
              <a:rPr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), a sterownik CSI automatycznie tworzy dla niego nowy fizyczny wolumen oraz odpowiadający mu obiekt </a:t>
            </a:r>
            <a:r>
              <a:rPr b="1"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PV </a:t>
            </a:r>
            <a:r>
              <a:rPr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w Kubernetes.</a:t>
            </a:r>
            <a:endParaRPr sz="14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7804867" y="1584867"/>
            <a:ext cx="3711900" cy="49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Statyczna Alokacja</a:t>
            </a:r>
            <a:endParaRPr b="1" sz="14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sz="14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Czym jest: Sposób manualny. </a:t>
            </a:r>
            <a:r>
              <a:rPr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Fizyczny wolumen dyskowy już istnieje. Administrator tworzy obiekt </a:t>
            </a:r>
            <a:r>
              <a:rPr b="1"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PV </a:t>
            </a:r>
            <a:r>
              <a:rPr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w Kubernetes, który działa jak </a:t>
            </a:r>
            <a:r>
              <a:rPr b="1"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wskaźnik </a:t>
            </a:r>
            <a:r>
              <a:rPr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do tego istniejącego </a:t>
            </a:r>
            <a:r>
              <a:rPr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woluminu</a:t>
            </a:r>
            <a:r>
              <a:rPr lang="en">
                <a:solidFill>
                  <a:srgbClr val="1A1C1E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.</a:t>
            </a:r>
            <a:endParaRPr sz="14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C1E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3284" y="1991901"/>
            <a:ext cx="844434" cy="84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9901" y="1991901"/>
            <a:ext cx="844434" cy="84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56500" y="1900966"/>
            <a:ext cx="1135066" cy="113506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ummit: Connect 2025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E0000"/>
      </a:accent1>
      <a:accent2>
        <a:srgbClr val="CC0000"/>
      </a:accent2>
      <a:accent3>
        <a:srgbClr val="A30000"/>
      </a:accent3>
      <a:accent4>
        <a:srgbClr val="820000"/>
      </a:accent4>
      <a:accent5>
        <a:srgbClr val="BFBFBF"/>
      </a:accent5>
      <a:accent6>
        <a:srgbClr val="808080"/>
      </a:accent6>
      <a:hlink>
        <a:srgbClr val="EE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